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sldIdLst>
    <p:sldId id="299" r:id="rId3"/>
    <p:sldId id="267" r:id="rId4"/>
    <p:sldId id="266" r:id="rId5"/>
    <p:sldId id="293" r:id="rId6"/>
    <p:sldId id="294" r:id="rId7"/>
    <p:sldId id="296" r:id="rId8"/>
    <p:sldId id="295" r:id="rId9"/>
    <p:sldId id="289" r:id="rId10"/>
    <p:sldId id="287" r:id="rId11"/>
    <p:sldId id="288" r:id="rId12"/>
    <p:sldId id="269" r:id="rId13"/>
    <p:sldId id="297" r:id="rId14"/>
    <p:sldId id="286" r:id="rId15"/>
    <p:sldId id="290" r:id="rId16"/>
    <p:sldId id="258" r:id="rId17"/>
    <p:sldId id="271" r:id="rId18"/>
    <p:sldId id="268" r:id="rId19"/>
    <p:sldId id="298" r:id="rId20"/>
    <p:sldId id="272" r:id="rId21"/>
    <p:sldId id="273" r:id="rId22"/>
    <p:sldId id="274" r:id="rId23"/>
    <p:sldId id="275" r:id="rId24"/>
    <p:sldId id="276" r:id="rId25"/>
    <p:sldId id="277" r:id="rId26"/>
    <p:sldId id="278" r:id="rId27"/>
    <p:sldId id="280" r:id="rId28"/>
    <p:sldId id="279" r:id="rId29"/>
    <p:sldId id="281" r:id="rId30"/>
    <p:sldId id="282" r:id="rId31"/>
    <p:sldId id="283" r:id="rId32"/>
    <p:sldId id="284" r:id="rId33"/>
    <p:sldId id="285" r:id="rId34"/>
    <p:sldId id="291" r:id="rId3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0099FF"/>
    <a:srgbClr val="E46C0A"/>
    <a:srgbClr val="FCD5B5"/>
    <a:srgbClr val="000000"/>
    <a:srgbClr val="EF7417"/>
    <a:srgbClr val="FF0000"/>
    <a:srgbClr val="3EBDCE"/>
    <a:srgbClr val="878B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59" autoAdjust="0"/>
  </p:normalViewPr>
  <p:slideViewPr>
    <p:cSldViewPr>
      <p:cViewPr varScale="1">
        <p:scale>
          <a:sx n="98" d="100"/>
          <a:sy n="98" d="100"/>
        </p:scale>
        <p:origin x="-678"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772137-4A31-4551-B0AB-DD9309A5099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DDCC643E-7BE1-4BF1-ACA2-5B33E0D40D0B}">
      <dgm:prSet phldrT="[文本]"/>
      <dgm:spPr/>
      <dgm:t>
        <a:bodyPr/>
        <a:lstStyle/>
        <a:p>
          <a:r>
            <a:rPr lang="zh-CN" altLang="en-US" dirty="0" smtClean="0"/>
            <a:t>广告</a:t>
          </a:r>
          <a:endParaRPr lang="zh-CN" altLang="en-US" dirty="0"/>
        </a:p>
      </dgm:t>
    </dgm:pt>
    <dgm:pt modelId="{599FDB5F-3BEC-4776-AA0D-E0A669F54709}" type="parTrans" cxnId="{4287F9D8-DE23-4193-A96C-431A670C8B81}">
      <dgm:prSet/>
      <dgm:spPr/>
      <dgm:t>
        <a:bodyPr/>
        <a:lstStyle/>
        <a:p>
          <a:endParaRPr lang="zh-CN" altLang="en-US"/>
        </a:p>
      </dgm:t>
    </dgm:pt>
    <dgm:pt modelId="{6BAED058-6F4B-42E4-95F8-4F26C4C2F3D7}" type="sibTrans" cxnId="{4287F9D8-DE23-4193-A96C-431A670C8B81}">
      <dgm:prSet/>
      <dgm:spPr/>
      <dgm:t>
        <a:bodyPr/>
        <a:lstStyle/>
        <a:p>
          <a:endParaRPr lang="zh-CN" altLang="en-US"/>
        </a:p>
      </dgm:t>
    </dgm:pt>
    <dgm:pt modelId="{78E576AD-22DE-4452-BE63-0BA2EB7B14A5}">
      <dgm:prSet phldrT="[文本]" custT="1"/>
      <dgm:spPr/>
      <dgm:t>
        <a:bodyPr/>
        <a:lstStyle/>
        <a:p>
          <a:r>
            <a:rPr lang="zh-CN" altLang="en-US" sz="2000" dirty="0" smtClean="0">
              <a:latin typeface="黑体" pitchFamily="49" charset="-122"/>
              <a:ea typeface="黑体" pitchFamily="49" charset="-122"/>
            </a:rPr>
            <a:t>展示广告、搜索广告、线下商家、网址导航等，按照付费模式有</a:t>
          </a:r>
          <a:r>
            <a:rPr lang="en-US" altLang="zh-CN" sz="2000" dirty="0" smtClean="0">
              <a:latin typeface="黑体" pitchFamily="49" charset="-122"/>
              <a:ea typeface="黑体" pitchFamily="49" charset="-122"/>
            </a:rPr>
            <a:t>CPC</a:t>
          </a:r>
          <a:r>
            <a:rPr lang="zh-CN" altLang="en-US" sz="2000" dirty="0" smtClean="0">
              <a:latin typeface="黑体" pitchFamily="49" charset="-122"/>
              <a:ea typeface="黑体" pitchFamily="49" charset="-122"/>
            </a:rPr>
            <a:t>、</a:t>
          </a:r>
          <a:r>
            <a:rPr lang="en-US" altLang="zh-CN" sz="2000" dirty="0" smtClean="0">
              <a:latin typeface="黑体" pitchFamily="49" charset="-122"/>
              <a:ea typeface="黑体" pitchFamily="49" charset="-122"/>
            </a:rPr>
            <a:t>CPM, CPA, CPR, CPP</a:t>
          </a:r>
          <a:r>
            <a:rPr lang="zh-CN" altLang="en-US" sz="2000" dirty="0" smtClean="0">
              <a:latin typeface="黑体" pitchFamily="49" charset="-122"/>
              <a:ea typeface="黑体" pitchFamily="49" charset="-122"/>
            </a:rPr>
            <a:t>等；</a:t>
          </a:r>
          <a:endParaRPr lang="zh-CN" altLang="en-US" sz="2000" dirty="0">
            <a:latin typeface="黑体" pitchFamily="49" charset="-122"/>
            <a:ea typeface="黑体" pitchFamily="49" charset="-122"/>
          </a:endParaRPr>
        </a:p>
      </dgm:t>
    </dgm:pt>
    <dgm:pt modelId="{9D41CDBA-B9CC-4F72-852A-7674454445EB}" type="parTrans" cxnId="{89C7359D-FA77-4F26-AA56-5188A7E1CFB8}">
      <dgm:prSet/>
      <dgm:spPr/>
      <dgm:t>
        <a:bodyPr/>
        <a:lstStyle/>
        <a:p>
          <a:endParaRPr lang="zh-CN" altLang="en-US"/>
        </a:p>
      </dgm:t>
    </dgm:pt>
    <dgm:pt modelId="{3962073F-B26B-4806-972D-CFCF4BDC6CDC}" type="sibTrans" cxnId="{89C7359D-FA77-4F26-AA56-5188A7E1CFB8}">
      <dgm:prSet/>
      <dgm:spPr/>
      <dgm:t>
        <a:bodyPr/>
        <a:lstStyle/>
        <a:p>
          <a:endParaRPr lang="zh-CN" altLang="en-US"/>
        </a:p>
      </dgm:t>
    </dgm:pt>
    <dgm:pt modelId="{1B6AB773-0863-4B4D-BB21-50E3AA61C310}">
      <dgm:prSet phldrT="[文本]"/>
      <dgm:spPr/>
      <dgm:t>
        <a:bodyPr/>
        <a:lstStyle/>
        <a:p>
          <a:r>
            <a:rPr lang="zh-CN" altLang="en-US" dirty="0" smtClean="0"/>
            <a:t>增值</a:t>
          </a:r>
          <a:endParaRPr lang="zh-CN" altLang="en-US" dirty="0"/>
        </a:p>
      </dgm:t>
    </dgm:pt>
    <dgm:pt modelId="{023D2636-6015-45B7-8086-317085B484F2}" type="parTrans" cxnId="{13B75105-5330-44F7-8099-3DDF1C86327A}">
      <dgm:prSet/>
      <dgm:spPr/>
      <dgm:t>
        <a:bodyPr/>
        <a:lstStyle/>
        <a:p>
          <a:endParaRPr lang="zh-CN" altLang="en-US"/>
        </a:p>
      </dgm:t>
    </dgm:pt>
    <dgm:pt modelId="{B08AA2AE-C9DC-4F49-BB7E-36BE1FB9121E}" type="sibTrans" cxnId="{13B75105-5330-44F7-8099-3DDF1C86327A}">
      <dgm:prSet/>
      <dgm:spPr/>
      <dgm:t>
        <a:bodyPr/>
        <a:lstStyle/>
        <a:p>
          <a:endParaRPr lang="zh-CN" altLang="en-US"/>
        </a:p>
      </dgm:t>
    </dgm:pt>
    <dgm:pt modelId="{8BF4CC50-D154-428E-9136-C35630CD32D2}">
      <dgm:prSet phldrT="[文本]" custT="1"/>
      <dgm:spPr/>
      <dgm:t>
        <a:bodyPr/>
        <a:lstStyle/>
        <a:p>
          <a:r>
            <a:rPr lang="en-US" altLang="zh-CN" sz="2000" dirty="0" smtClean="0">
              <a:latin typeface="黑体" pitchFamily="49" charset="-122"/>
              <a:ea typeface="黑体" pitchFamily="49" charset="-122"/>
            </a:rPr>
            <a:t>QQ</a:t>
          </a:r>
          <a:r>
            <a:rPr lang="zh-CN" altLang="en-US" sz="2000" dirty="0" smtClean="0">
              <a:latin typeface="黑体" pitchFamily="49" charset="-122"/>
              <a:ea typeface="黑体" pitchFamily="49" charset="-122"/>
            </a:rPr>
            <a:t>各种钻、虚拟物品、游戏道具、</a:t>
          </a:r>
          <a:r>
            <a:rPr lang="en-US" altLang="zh-CN" sz="2000" dirty="0" smtClean="0">
              <a:latin typeface="黑体" pitchFamily="49" charset="-122"/>
              <a:ea typeface="黑体" pitchFamily="49" charset="-122"/>
            </a:rPr>
            <a:t>XX</a:t>
          </a:r>
          <a:r>
            <a:rPr lang="zh-CN" altLang="en-US" sz="2000" dirty="0" smtClean="0">
              <a:latin typeface="黑体" pitchFamily="49" charset="-122"/>
              <a:ea typeface="黑体" pitchFamily="49" charset="-122"/>
            </a:rPr>
            <a:t>会员、</a:t>
          </a:r>
          <a:r>
            <a:rPr lang="en-US" altLang="zh-CN" sz="2000" dirty="0" smtClean="0">
              <a:latin typeface="黑体" pitchFamily="49" charset="-122"/>
              <a:ea typeface="黑体" pitchFamily="49" charset="-122"/>
            </a:rPr>
            <a:t>9158</a:t>
          </a:r>
          <a:r>
            <a:rPr lang="zh-CN" altLang="en-US" sz="2000" dirty="0" smtClean="0">
              <a:latin typeface="黑体" pitchFamily="49" charset="-122"/>
              <a:ea typeface="黑体" pitchFamily="49" charset="-122"/>
            </a:rPr>
            <a:t>、世纪佳缘邮票等，在免费之外提供的都可以算增值服务；</a:t>
          </a:r>
          <a:endParaRPr lang="zh-CN" altLang="en-US" sz="2000" dirty="0">
            <a:latin typeface="黑体" pitchFamily="49" charset="-122"/>
            <a:ea typeface="黑体" pitchFamily="49" charset="-122"/>
          </a:endParaRPr>
        </a:p>
      </dgm:t>
    </dgm:pt>
    <dgm:pt modelId="{B3E81FCA-B9D8-4403-BD5F-0083E72AB337}" type="parTrans" cxnId="{DF716E2B-AFA9-47F7-BF63-2CAFC09D9FAC}">
      <dgm:prSet/>
      <dgm:spPr/>
      <dgm:t>
        <a:bodyPr/>
        <a:lstStyle/>
        <a:p>
          <a:endParaRPr lang="zh-CN" altLang="en-US"/>
        </a:p>
      </dgm:t>
    </dgm:pt>
    <dgm:pt modelId="{CB948A2E-69FC-406A-B350-58EBAAEB0A0A}" type="sibTrans" cxnId="{DF716E2B-AFA9-47F7-BF63-2CAFC09D9FAC}">
      <dgm:prSet/>
      <dgm:spPr/>
      <dgm:t>
        <a:bodyPr/>
        <a:lstStyle/>
        <a:p>
          <a:endParaRPr lang="zh-CN" altLang="en-US"/>
        </a:p>
      </dgm:t>
    </dgm:pt>
    <dgm:pt modelId="{17E11AD2-DBEF-44F6-9620-D2B665426F48}">
      <dgm:prSet phldrT="[文本]"/>
      <dgm:spPr/>
      <dgm:t>
        <a:bodyPr/>
        <a:lstStyle/>
        <a:p>
          <a:r>
            <a:rPr lang="zh-CN" altLang="en-US" dirty="0" smtClean="0"/>
            <a:t>电商</a:t>
          </a:r>
          <a:endParaRPr lang="zh-CN" altLang="en-US" dirty="0"/>
        </a:p>
      </dgm:t>
    </dgm:pt>
    <dgm:pt modelId="{4EF639FB-74C2-406E-8917-B9927EE09DB2}" type="parTrans" cxnId="{7AFDC821-C179-4286-9329-6E16EE638CD8}">
      <dgm:prSet/>
      <dgm:spPr/>
      <dgm:t>
        <a:bodyPr/>
        <a:lstStyle/>
        <a:p>
          <a:endParaRPr lang="zh-CN" altLang="en-US"/>
        </a:p>
      </dgm:t>
    </dgm:pt>
    <dgm:pt modelId="{AEFFAEBA-AFDE-4242-A8FC-66979D1C6DD2}" type="sibTrans" cxnId="{7AFDC821-C179-4286-9329-6E16EE638CD8}">
      <dgm:prSet/>
      <dgm:spPr/>
      <dgm:t>
        <a:bodyPr/>
        <a:lstStyle/>
        <a:p>
          <a:endParaRPr lang="zh-CN" altLang="en-US"/>
        </a:p>
      </dgm:t>
    </dgm:pt>
    <dgm:pt modelId="{59A8FB31-13A2-4DA4-84BB-30DAC6324A02}">
      <dgm:prSet phldrT="[文本]" custT="1"/>
      <dgm:spPr/>
      <dgm:t>
        <a:bodyPr/>
        <a:lstStyle/>
        <a:p>
          <a:r>
            <a:rPr lang="en-US" altLang="zh-CN" sz="2000" b="0" i="0" dirty="0" smtClean="0">
              <a:latin typeface="黑体" pitchFamily="49" charset="-122"/>
              <a:ea typeface="黑体" pitchFamily="49" charset="-122"/>
            </a:rPr>
            <a:t>B2B</a:t>
          </a:r>
          <a:r>
            <a:rPr lang="zh-CN" altLang="en-US" sz="2000" b="0" i="0" dirty="0" smtClean="0">
              <a:latin typeface="黑体" pitchFamily="49" charset="-122"/>
              <a:ea typeface="黑体" pitchFamily="49" charset="-122"/>
            </a:rPr>
            <a:t>、</a:t>
          </a:r>
          <a:r>
            <a:rPr lang="en-US" altLang="zh-CN" sz="2000" b="0" i="0" dirty="0" smtClean="0">
              <a:latin typeface="黑体" pitchFamily="49" charset="-122"/>
              <a:ea typeface="黑体" pitchFamily="49" charset="-122"/>
            </a:rPr>
            <a:t>B2C</a:t>
          </a:r>
          <a:r>
            <a:rPr lang="zh-CN" altLang="en-US" sz="2000" b="0" i="0" dirty="0" smtClean="0">
              <a:latin typeface="黑体" pitchFamily="49" charset="-122"/>
              <a:ea typeface="黑体" pitchFamily="49" charset="-122"/>
            </a:rPr>
            <a:t>、</a:t>
          </a:r>
          <a:r>
            <a:rPr lang="en-US" altLang="zh-CN" sz="2000" b="0" i="0" dirty="0" smtClean="0">
              <a:latin typeface="黑体" pitchFamily="49" charset="-122"/>
              <a:ea typeface="黑体" pitchFamily="49" charset="-122"/>
            </a:rPr>
            <a:t>C2C</a:t>
          </a:r>
          <a:r>
            <a:rPr lang="zh-CN" altLang="en-US" sz="2000" b="0" i="0" dirty="0" smtClean="0">
              <a:latin typeface="黑体" pitchFamily="49" charset="-122"/>
              <a:ea typeface="黑体" pitchFamily="49" charset="-122"/>
            </a:rPr>
            <a:t>等模式。背后有更复杂的商业模式，例如面向卖家的服务费、广告、保险、互联网金融等；按照商品分为实物商品、线下服务、虚拟内容，虚拟内容又包括电子书、音乐、动漫、视频等。</a:t>
          </a:r>
          <a:endParaRPr lang="zh-CN" altLang="en-US" sz="2000" dirty="0">
            <a:latin typeface="黑体" pitchFamily="49" charset="-122"/>
            <a:ea typeface="黑体" pitchFamily="49" charset="-122"/>
          </a:endParaRPr>
        </a:p>
      </dgm:t>
    </dgm:pt>
    <dgm:pt modelId="{947A6B11-BC7A-4405-84DA-8E0CE2D784FF}" type="parTrans" cxnId="{4C0322B0-4C6B-4DFF-861B-3F5BD0F36D56}">
      <dgm:prSet/>
      <dgm:spPr/>
      <dgm:t>
        <a:bodyPr/>
        <a:lstStyle/>
        <a:p>
          <a:endParaRPr lang="zh-CN" altLang="en-US"/>
        </a:p>
      </dgm:t>
    </dgm:pt>
    <dgm:pt modelId="{AF158948-666A-496D-8433-7913160076F3}" type="sibTrans" cxnId="{4C0322B0-4C6B-4DFF-861B-3F5BD0F36D56}">
      <dgm:prSet/>
      <dgm:spPr/>
      <dgm:t>
        <a:bodyPr/>
        <a:lstStyle/>
        <a:p>
          <a:endParaRPr lang="zh-CN" altLang="en-US"/>
        </a:p>
      </dgm:t>
    </dgm:pt>
    <dgm:pt modelId="{1E11F0D7-1E1E-4DDE-93ED-5A6C63366C07}" type="pres">
      <dgm:prSet presAssocID="{B3772137-4A31-4551-B0AB-DD9309A50992}" presName="Name0" presStyleCnt="0">
        <dgm:presLayoutVars>
          <dgm:dir/>
          <dgm:animLvl val="lvl"/>
          <dgm:resizeHandles val="exact"/>
        </dgm:presLayoutVars>
      </dgm:prSet>
      <dgm:spPr/>
      <dgm:t>
        <a:bodyPr/>
        <a:lstStyle/>
        <a:p>
          <a:endParaRPr lang="zh-CN" altLang="en-US"/>
        </a:p>
      </dgm:t>
    </dgm:pt>
    <dgm:pt modelId="{AD6E3910-599C-4F0E-971A-A33624449B09}" type="pres">
      <dgm:prSet presAssocID="{DDCC643E-7BE1-4BF1-ACA2-5B33E0D40D0B}" presName="linNode" presStyleCnt="0"/>
      <dgm:spPr/>
    </dgm:pt>
    <dgm:pt modelId="{05FBA6E8-6DEA-4A2F-95B9-A0090C840339}" type="pres">
      <dgm:prSet presAssocID="{DDCC643E-7BE1-4BF1-ACA2-5B33E0D40D0B}" presName="parentText" presStyleLbl="node1" presStyleIdx="0" presStyleCnt="3" custScaleX="36683" custScaleY="66009">
        <dgm:presLayoutVars>
          <dgm:chMax val="1"/>
          <dgm:bulletEnabled val="1"/>
        </dgm:presLayoutVars>
      </dgm:prSet>
      <dgm:spPr/>
      <dgm:t>
        <a:bodyPr/>
        <a:lstStyle/>
        <a:p>
          <a:endParaRPr lang="zh-CN" altLang="en-US"/>
        </a:p>
      </dgm:t>
    </dgm:pt>
    <dgm:pt modelId="{2904A32A-3A99-485A-BD33-52D7F2A24B73}" type="pres">
      <dgm:prSet presAssocID="{DDCC643E-7BE1-4BF1-ACA2-5B33E0D40D0B}" presName="descendantText" presStyleLbl="alignAccFollowNode1" presStyleIdx="0" presStyleCnt="3" custScaleX="129649" custScaleY="60568">
        <dgm:presLayoutVars>
          <dgm:bulletEnabled val="1"/>
        </dgm:presLayoutVars>
      </dgm:prSet>
      <dgm:spPr/>
      <dgm:t>
        <a:bodyPr/>
        <a:lstStyle/>
        <a:p>
          <a:endParaRPr lang="zh-CN" altLang="en-US"/>
        </a:p>
      </dgm:t>
    </dgm:pt>
    <dgm:pt modelId="{EC7F0A2D-D121-49CA-912A-6CD9BCD219DB}" type="pres">
      <dgm:prSet presAssocID="{6BAED058-6F4B-42E4-95F8-4F26C4C2F3D7}" presName="sp" presStyleCnt="0"/>
      <dgm:spPr/>
    </dgm:pt>
    <dgm:pt modelId="{6C14AFA8-F9BF-477C-9E65-5376D9FA3E99}" type="pres">
      <dgm:prSet presAssocID="{1B6AB773-0863-4B4D-BB21-50E3AA61C310}" presName="linNode" presStyleCnt="0"/>
      <dgm:spPr/>
    </dgm:pt>
    <dgm:pt modelId="{5B53A821-5E74-40D1-8982-620489582814}" type="pres">
      <dgm:prSet presAssocID="{1B6AB773-0863-4B4D-BB21-50E3AA61C310}" presName="parentText" presStyleLbl="node1" presStyleIdx="1" presStyleCnt="3" custScaleX="36683" custScaleY="66009">
        <dgm:presLayoutVars>
          <dgm:chMax val="1"/>
          <dgm:bulletEnabled val="1"/>
        </dgm:presLayoutVars>
      </dgm:prSet>
      <dgm:spPr/>
      <dgm:t>
        <a:bodyPr/>
        <a:lstStyle/>
        <a:p>
          <a:endParaRPr lang="zh-CN" altLang="en-US"/>
        </a:p>
      </dgm:t>
    </dgm:pt>
    <dgm:pt modelId="{C2643F62-8D40-49C7-8CF3-C7CE47F03950}" type="pres">
      <dgm:prSet presAssocID="{1B6AB773-0863-4B4D-BB21-50E3AA61C310}" presName="descendantText" presStyleLbl="alignAccFollowNode1" presStyleIdx="1" presStyleCnt="3" custScaleX="129649" custScaleY="60568">
        <dgm:presLayoutVars>
          <dgm:bulletEnabled val="1"/>
        </dgm:presLayoutVars>
      </dgm:prSet>
      <dgm:spPr/>
      <dgm:t>
        <a:bodyPr/>
        <a:lstStyle/>
        <a:p>
          <a:endParaRPr lang="zh-CN" altLang="en-US"/>
        </a:p>
      </dgm:t>
    </dgm:pt>
    <dgm:pt modelId="{67D5927C-73FA-4E1D-B646-57A9CC9D23FA}" type="pres">
      <dgm:prSet presAssocID="{B08AA2AE-C9DC-4F49-BB7E-36BE1FB9121E}" presName="sp" presStyleCnt="0"/>
      <dgm:spPr/>
    </dgm:pt>
    <dgm:pt modelId="{17FFA20B-5560-4055-AE04-2D01895CADD9}" type="pres">
      <dgm:prSet presAssocID="{17E11AD2-DBEF-44F6-9620-D2B665426F48}" presName="linNode" presStyleCnt="0"/>
      <dgm:spPr/>
    </dgm:pt>
    <dgm:pt modelId="{58072E71-83F6-435A-B7A4-D641DD26B193}" type="pres">
      <dgm:prSet presAssocID="{17E11AD2-DBEF-44F6-9620-D2B665426F48}" presName="parentText" presStyleLbl="node1" presStyleIdx="2" presStyleCnt="3" custScaleX="37764" custScaleY="66009">
        <dgm:presLayoutVars>
          <dgm:chMax val="1"/>
          <dgm:bulletEnabled val="1"/>
        </dgm:presLayoutVars>
      </dgm:prSet>
      <dgm:spPr/>
      <dgm:t>
        <a:bodyPr/>
        <a:lstStyle/>
        <a:p>
          <a:endParaRPr lang="zh-CN" altLang="en-US"/>
        </a:p>
      </dgm:t>
    </dgm:pt>
    <dgm:pt modelId="{FD0F2482-21D5-40E1-B199-BB2FD93A73BE}" type="pres">
      <dgm:prSet presAssocID="{17E11AD2-DBEF-44F6-9620-D2B665426F48}" presName="descendantText" presStyleLbl="alignAccFollowNode1" presStyleIdx="2" presStyleCnt="3" custScaleX="129649" custScaleY="88461">
        <dgm:presLayoutVars>
          <dgm:bulletEnabled val="1"/>
        </dgm:presLayoutVars>
      </dgm:prSet>
      <dgm:spPr/>
      <dgm:t>
        <a:bodyPr/>
        <a:lstStyle/>
        <a:p>
          <a:endParaRPr lang="zh-CN" altLang="en-US"/>
        </a:p>
      </dgm:t>
    </dgm:pt>
  </dgm:ptLst>
  <dgm:cxnLst>
    <dgm:cxn modelId="{9FC5F51C-172A-4173-9314-2C6DFC1AA906}" type="presOf" srcId="{59A8FB31-13A2-4DA4-84BB-30DAC6324A02}" destId="{FD0F2482-21D5-40E1-B199-BB2FD93A73BE}" srcOrd="0" destOrd="0" presId="urn:microsoft.com/office/officeart/2005/8/layout/vList5"/>
    <dgm:cxn modelId="{05555BED-38AA-4B56-BEFF-9CF986B6A44F}" type="presOf" srcId="{1B6AB773-0863-4B4D-BB21-50E3AA61C310}" destId="{5B53A821-5E74-40D1-8982-620489582814}" srcOrd="0" destOrd="0" presId="urn:microsoft.com/office/officeart/2005/8/layout/vList5"/>
    <dgm:cxn modelId="{4ABED594-6E2A-46B6-A726-79B6CCE3284B}" type="presOf" srcId="{8BF4CC50-D154-428E-9136-C35630CD32D2}" destId="{C2643F62-8D40-49C7-8CF3-C7CE47F03950}" srcOrd="0" destOrd="0" presId="urn:microsoft.com/office/officeart/2005/8/layout/vList5"/>
    <dgm:cxn modelId="{FFBA6E38-88DF-41CA-A999-105CB6B879BD}" type="presOf" srcId="{DDCC643E-7BE1-4BF1-ACA2-5B33E0D40D0B}" destId="{05FBA6E8-6DEA-4A2F-95B9-A0090C840339}" srcOrd="0" destOrd="0" presId="urn:microsoft.com/office/officeart/2005/8/layout/vList5"/>
    <dgm:cxn modelId="{7AFDC821-C179-4286-9329-6E16EE638CD8}" srcId="{B3772137-4A31-4551-B0AB-DD9309A50992}" destId="{17E11AD2-DBEF-44F6-9620-D2B665426F48}" srcOrd="2" destOrd="0" parTransId="{4EF639FB-74C2-406E-8917-B9927EE09DB2}" sibTransId="{AEFFAEBA-AFDE-4242-A8FC-66979D1C6DD2}"/>
    <dgm:cxn modelId="{4287F9D8-DE23-4193-A96C-431A670C8B81}" srcId="{B3772137-4A31-4551-B0AB-DD9309A50992}" destId="{DDCC643E-7BE1-4BF1-ACA2-5B33E0D40D0B}" srcOrd="0" destOrd="0" parTransId="{599FDB5F-3BEC-4776-AA0D-E0A669F54709}" sibTransId="{6BAED058-6F4B-42E4-95F8-4F26C4C2F3D7}"/>
    <dgm:cxn modelId="{6EB4B38D-15C6-4258-A138-1270371BCAB2}" type="presOf" srcId="{17E11AD2-DBEF-44F6-9620-D2B665426F48}" destId="{58072E71-83F6-435A-B7A4-D641DD26B193}" srcOrd="0" destOrd="0" presId="urn:microsoft.com/office/officeart/2005/8/layout/vList5"/>
    <dgm:cxn modelId="{DF716E2B-AFA9-47F7-BF63-2CAFC09D9FAC}" srcId="{1B6AB773-0863-4B4D-BB21-50E3AA61C310}" destId="{8BF4CC50-D154-428E-9136-C35630CD32D2}" srcOrd="0" destOrd="0" parTransId="{B3E81FCA-B9D8-4403-BD5F-0083E72AB337}" sibTransId="{CB948A2E-69FC-406A-B350-58EBAAEB0A0A}"/>
    <dgm:cxn modelId="{0AB0C58C-641D-4F2D-ACAD-4EB19B496CFD}" type="presOf" srcId="{B3772137-4A31-4551-B0AB-DD9309A50992}" destId="{1E11F0D7-1E1E-4DDE-93ED-5A6C63366C07}" srcOrd="0" destOrd="0" presId="urn:microsoft.com/office/officeart/2005/8/layout/vList5"/>
    <dgm:cxn modelId="{13B75105-5330-44F7-8099-3DDF1C86327A}" srcId="{B3772137-4A31-4551-B0AB-DD9309A50992}" destId="{1B6AB773-0863-4B4D-BB21-50E3AA61C310}" srcOrd="1" destOrd="0" parTransId="{023D2636-6015-45B7-8086-317085B484F2}" sibTransId="{B08AA2AE-C9DC-4F49-BB7E-36BE1FB9121E}"/>
    <dgm:cxn modelId="{89C7359D-FA77-4F26-AA56-5188A7E1CFB8}" srcId="{DDCC643E-7BE1-4BF1-ACA2-5B33E0D40D0B}" destId="{78E576AD-22DE-4452-BE63-0BA2EB7B14A5}" srcOrd="0" destOrd="0" parTransId="{9D41CDBA-B9CC-4F72-852A-7674454445EB}" sibTransId="{3962073F-B26B-4806-972D-CFCF4BDC6CDC}"/>
    <dgm:cxn modelId="{462A725D-77DC-4DAA-9973-4AFF2A7C5BC2}" type="presOf" srcId="{78E576AD-22DE-4452-BE63-0BA2EB7B14A5}" destId="{2904A32A-3A99-485A-BD33-52D7F2A24B73}" srcOrd="0" destOrd="0" presId="urn:microsoft.com/office/officeart/2005/8/layout/vList5"/>
    <dgm:cxn modelId="{4C0322B0-4C6B-4DFF-861B-3F5BD0F36D56}" srcId="{17E11AD2-DBEF-44F6-9620-D2B665426F48}" destId="{59A8FB31-13A2-4DA4-84BB-30DAC6324A02}" srcOrd="0" destOrd="0" parTransId="{947A6B11-BC7A-4405-84DA-8E0CE2D784FF}" sibTransId="{AF158948-666A-496D-8433-7913160076F3}"/>
    <dgm:cxn modelId="{64A3D06D-5A20-4EDA-9A52-25982434A2C5}" type="presParOf" srcId="{1E11F0D7-1E1E-4DDE-93ED-5A6C63366C07}" destId="{AD6E3910-599C-4F0E-971A-A33624449B09}" srcOrd="0" destOrd="0" presId="urn:microsoft.com/office/officeart/2005/8/layout/vList5"/>
    <dgm:cxn modelId="{B8E9B08E-D3BD-420C-A002-B37F1F86D92A}" type="presParOf" srcId="{AD6E3910-599C-4F0E-971A-A33624449B09}" destId="{05FBA6E8-6DEA-4A2F-95B9-A0090C840339}" srcOrd="0" destOrd="0" presId="urn:microsoft.com/office/officeart/2005/8/layout/vList5"/>
    <dgm:cxn modelId="{C0D0EAD4-0755-465B-BD38-955389427A11}" type="presParOf" srcId="{AD6E3910-599C-4F0E-971A-A33624449B09}" destId="{2904A32A-3A99-485A-BD33-52D7F2A24B73}" srcOrd="1" destOrd="0" presId="urn:microsoft.com/office/officeart/2005/8/layout/vList5"/>
    <dgm:cxn modelId="{74F15D65-EF5C-4B2F-A5C9-127FB4514DA9}" type="presParOf" srcId="{1E11F0D7-1E1E-4DDE-93ED-5A6C63366C07}" destId="{EC7F0A2D-D121-49CA-912A-6CD9BCD219DB}" srcOrd="1" destOrd="0" presId="urn:microsoft.com/office/officeart/2005/8/layout/vList5"/>
    <dgm:cxn modelId="{40DC141B-A484-46C3-B584-9DDE294AB8EF}" type="presParOf" srcId="{1E11F0D7-1E1E-4DDE-93ED-5A6C63366C07}" destId="{6C14AFA8-F9BF-477C-9E65-5376D9FA3E99}" srcOrd="2" destOrd="0" presId="urn:microsoft.com/office/officeart/2005/8/layout/vList5"/>
    <dgm:cxn modelId="{9EA0E540-F4F8-4FEE-801C-E41489C12605}" type="presParOf" srcId="{6C14AFA8-F9BF-477C-9E65-5376D9FA3E99}" destId="{5B53A821-5E74-40D1-8982-620489582814}" srcOrd="0" destOrd="0" presId="urn:microsoft.com/office/officeart/2005/8/layout/vList5"/>
    <dgm:cxn modelId="{FA0275CF-12C6-40F4-9205-EC08F5428E2E}" type="presParOf" srcId="{6C14AFA8-F9BF-477C-9E65-5376D9FA3E99}" destId="{C2643F62-8D40-49C7-8CF3-C7CE47F03950}" srcOrd="1" destOrd="0" presId="urn:microsoft.com/office/officeart/2005/8/layout/vList5"/>
    <dgm:cxn modelId="{70949853-4443-4F7C-A671-A6586F0A3A97}" type="presParOf" srcId="{1E11F0D7-1E1E-4DDE-93ED-5A6C63366C07}" destId="{67D5927C-73FA-4E1D-B646-57A9CC9D23FA}" srcOrd="3" destOrd="0" presId="urn:microsoft.com/office/officeart/2005/8/layout/vList5"/>
    <dgm:cxn modelId="{72118552-EF06-4AF4-8424-35EE1BA4D621}" type="presParOf" srcId="{1E11F0D7-1E1E-4DDE-93ED-5A6C63366C07}" destId="{17FFA20B-5560-4055-AE04-2D01895CADD9}" srcOrd="4" destOrd="0" presId="urn:microsoft.com/office/officeart/2005/8/layout/vList5"/>
    <dgm:cxn modelId="{A1BDED89-4074-46CA-AC39-317B6161D951}" type="presParOf" srcId="{17FFA20B-5560-4055-AE04-2D01895CADD9}" destId="{58072E71-83F6-435A-B7A4-D641DD26B193}" srcOrd="0" destOrd="0" presId="urn:microsoft.com/office/officeart/2005/8/layout/vList5"/>
    <dgm:cxn modelId="{C7D1D53F-42BD-44E1-A0A4-7F252E56E7CD}" type="presParOf" srcId="{17FFA20B-5560-4055-AE04-2D01895CADD9}" destId="{FD0F2482-21D5-40E1-B199-BB2FD93A73B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4A32A-3A99-485A-BD33-52D7F2A24B73}">
      <dsp:nvSpPr>
        <dsp:cNvPr id="0" name=""/>
        <dsp:cNvSpPr/>
      </dsp:nvSpPr>
      <dsp:spPr>
        <a:xfrm rot="5400000">
          <a:off x="4168022" y="-2774658"/>
          <a:ext cx="924979" cy="681137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黑体" pitchFamily="49" charset="-122"/>
              <a:ea typeface="黑体" pitchFamily="49" charset="-122"/>
            </a:rPr>
            <a:t>展示广告、搜索广告、线下商家、网址导航等，按照付费模式有</a:t>
          </a:r>
          <a:r>
            <a:rPr lang="en-US" altLang="zh-CN" sz="2000" kern="1200" dirty="0" smtClean="0">
              <a:latin typeface="黑体" pitchFamily="49" charset="-122"/>
              <a:ea typeface="黑体" pitchFamily="49" charset="-122"/>
            </a:rPr>
            <a:t>CPC</a:t>
          </a:r>
          <a:r>
            <a:rPr lang="zh-CN" altLang="en-US" sz="2000" kern="1200" dirty="0" smtClean="0">
              <a:latin typeface="黑体" pitchFamily="49" charset="-122"/>
              <a:ea typeface="黑体" pitchFamily="49" charset="-122"/>
            </a:rPr>
            <a:t>、</a:t>
          </a:r>
          <a:r>
            <a:rPr lang="en-US" altLang="zh-CN" sz="2000" kern="1200" dirty="0" smtClean="0">
              <a:latin typeface="黑体" pitchFamily="49" charset="-122"/>
              <a:ea typeface="黑体" pitchFamily="49" charset="-122"/>
            </a:rPr>
            <a:t>CPM, CPA, CPR, CPP</a:t>
          </a:r>
          <a:r>
            <a:rPr lang="zh-CN" altLang="en-US" sz="2000" kern="1200" dirty="0" smtClean="0">
              <a:latin typeface="黑体" pitchFamily="49" charset="-122"/>
              <a:ea typeface="黑体" pitchFamily="49" charset="-122"/>
            </a:rPr>
            <a:t>等；</a:t>
          </a:r>
          <a:endParaRPr lang="zh-CN" altLang="en-US" sz="2000" kern="1200" dirty="0">
            <a:latin typeface="黑体" pitchFamily="49" charset="-122"/>
            <a:ea typeface="黑体" pitchFamily="49" charset="-122"/>
          </a:endParaRPr>
        </a:p>
      </dsp:txBody>
      <dsp:txXfrm rot="-5400000">
        <a:off x="1224825" y="213693"/>
        <a:ext cx="6766220" cy="834671"/>
      </dsp:txXfrm>
    </dsp:sp>
    <dsp:sp modelId="{05FBA6E8-6DEA-4A2F-95B9-A0090C840339}">
      <dsp:nvSpPr>
        <dsp:cNvPr id="0" name=""/>
        <dsp:cNvSpPr/>
      </dsp:nvSpPr>
      <dsp:spPr>
        <a:xfrm>
          <a:off x="140766" y="983"/>
          <a:ext cx="1084059" cy="1260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zh-CN" altLang="en-US" sz="3400" kern="1200" dirty="0" smtClean="0"/>
            <a:t>广告</a:t>
          </a:r>
          <a:endParaRPr lang="zh-CN" altLang="en-US" sz="3400" kern="1200" dirty="0"/>
        </a:p>
      </dsp:txBody>
      <dsp:txXfrm>
        <a:off x="193685" y="53902"/>
        <a:ext cx="978221" cy="1154253"/>
      </dsp:txXfrm>
    </dsp:sp>
    <dsp:sp modelId="{C2643F62-8D40-49C7-8CF3-C7CE47F03950}">
      <dsp:nvSpPr>
        <dsp:cNvPr id="0" name=""/>
        <dsp:cNvSpPr/>
      </dsp:nvSpPr>
      <dsp:spPr>
        <a:xfrm rot="5400000">
          <a:off x="4168022" y="-1419118"/>
          <a:ext cx="924979" cy="681137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smtClean="0">
              <a:latin typeface="黑体" pitchFamily="49" charset="-122"/>
              <a:ea typeface="黑体" pitchFamily="49" charset="-122"/>
            </a:rPr>
            <a:t>QQ</a:t>
          </a:r>
          <a:r>
            <a:rPr lang="zh-CN" altLang="en-US" sz="2000" kern="1200" dirty="0" smtClean="0">
              <a:latin typeface="黑体" pitchFamily="49" charset="-122"/>
              <a:ea typeface="黑体" pitchFamily="49" charset="-122"/>
            </a:rPr>
            <a:t>各种钻、虚拟物品、游戏道具、</a:t>
          </a:r>
          <a:r>
            <a:rPr lang="en-US" altLang="zh-CN" sz="2000" kern="1200" dirty="0" smtClean="0">
              <a:latin typeface="黑体" pitchFamily="49" charset="-122"/>
              <a:ea typeface="黑体" pitchFamily="49" charset="-122"/>
            </a:rPr>
            <a:t>XX</a:t>
          </a:r>
          <a:r>
            <a:rPr lang="zh-CN" altLang="en-US" sz="2000" kern="1200" dirty="0" smtClean="0">
              <a:latin typeface="黑体" pitchFamily="49" charset="-122"/>
              <a:ea typeface="黑体" pitchFamily="49" charset="-122"/>
            </a:rPr>
            <a:t>会员、</a:t>
          </a:r>
          <a:r>
            <a:rPr lang="en-US" altLang="zh-CN" sz="2000" kern="1200" dirty="0" smtClean="0">
              <a:latin typeface="黑体" pitchFamily="49" charset="-122"/>
              <a:ea typeface="黑体" pitchFamily="49" charset="-122"/>
            </a:rPr>
            <a:t>9158</a:t>
          </a:r>
          <a:r>
            <a:rPr lang="zh-CN" altLang="en-US" sz="2000" kern="1200" dirty="0" smtClean="0">
              <a:latin typeface="黑体" pitchFamily="49" charset="-122"/>
              <a:ea typeface="黑体" pitchFamily="49" charset="-122"/>
            </a:rPr>
            <a:t>、世纪佳缘邮票等，在免费之外提供的都可以算增值服务；</a:t>
          </a:r>
          <a:endParaRPr lang="zh-CN" altLang="en-US" sz="2000" kern="1200" dirty="0">
            <a:latin typeface="黑体" pitchFamily="49" charset="-122"/>
            <a:ea typeface="黑体" pitchFamily="49" charset="-122"/>
          </a:endParaRPr>
        </a:p>
      </dsp:txBody>
      <dsp:txXfrm rot="-5400000">
        <a:off x="1224825" y="1569233"/>
        <a:ext cx="6766220" cy="834671"/>
      </dsp:txXfrm>
    </dsp:sp>
    <dsp:sp modelId="{5B53A821-5E74-40D1-8982-620489582814}">
      <dsp:nvSpPr>
        <dsp:cNvPr id="0" name=""/>
        <dsp:cNvSpPr/>
      </dsp:nvSpPr>
      <dsp:spPr>
        <a:xfrm>
          <a:off x="140766" y="1356522"/>
          <a:ext cx="1084059" cy="1260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zh-CN" altLang="en-US" sz="3400" kern="1200" dirty="0" smtClean="0"/>
            <a:t>增值</a:t>
          </a:r>
          <a:endParaRPr lang="zh-CN" altLang="en-US" sz="3400" kern="1200" dirty="0"/>
        </a:p>
      </dsp:txBody>
      <dsp:txXfrm>
        <a:off x="193685" y="1409441"/>
        <a:ext cx="978221" cy="1154253"/>
      </dsp:txXfrm>
    </dsp:sp>
    <dsp:sp modelId="{FD0F2482-21D5-40E1-B199-BB2FD93A73BE}">
      <dsp:nvSpPr>
        <dsp:cNvPr id="0" name=""/>
        <dsp:cNvSpPr/>
      </dsp:nvSpPr>
      <dsp:spPr>
        <a:xfrm rot="5400000">
          <a:off x="3986981" y="-18147"/>
          <a:ext cx="1350954" cy="681137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zh-CN" sz="2000" b="0" i="0" kern="1200" dirty="0" smtClean="0">
              <a:latin typeface="黑体" pitchFamily="49" charset="-122"/>
              <a:ea typeface="黑体" pitchFamily="49" charset="-122"/>
            </a:rPr>
            <a:t>B2B</a:t>
          </a:r>
          <a:r>
            <a:rPr lang="zh-CN" altLang="en-US" sz="2000" b="0" i="0" kern="1200" dirty="0" smtClean="0">
              <a:latin typeface="黑体" pitchFamily="49" charset="-122"/>
              <a:ea typeface="黑体" pitchFamily="49" charset="-122"/>
            </a:rPr>
            <a:t>、</a:t>
          </a:r>
          <a:r>
            <a:rPr lang="en-US" altLang="zh-CN" sz="2000" b="0" i="0" kern="1200" dirty="0" smtClean="0">
              <a:latin typeface="黑体" pitchFamily="49" charset="-122"/>
              <a:ea typeface="黑体" pitchFamily="49" charset="-122"/>
            </a:rPr>
            <a:t>B2C</a:t>
          </a:r>
          <a:r>
            <a:rPr lang="zh-CN" altLang="en-US" sz="2000" b="0" i="0" kern="1200" dirty="0" smtClean="0">
              <a:latin typeface="黑体" pitchFamily="49" charset="-122"/>
              <a:ea typeface="黑体" pitchFamily="49" charset="-122"/>
            </a:rPr>
            <a:t>、</a:t>
          </a:r>
          <a:r>
            <a:rPr lang="en-US" altLang="zh-CN" sz="2000" b="0" i="0" kern="1200" dirty="0" smtClean="0">
              <a:latin typeface="黑体" pitchFamily="49" charset="-122"/>
              <a:ea typeface="黑体" pitchFamily="49" charset="-122"/>
            </a:rPr>
            <a:t>C2C</a:t>
          </a:r>
          <a:r>
            <a:rPr lang="zh-CN" altLang="en-US" sz="2000" b="0" i="0" kern="1200" dirty="0" smtClean="0">
              <a:latin typeface="黑体" pitchFamily="49" charset="-122"/>
              <a:ea typeface="黑体" pitchFamily="49" charset="-122"/>
            </a:rPr>
            <a:t>等模式。背后有更复杂的商业模式，例如面向卖家的服务费、广告、保险、互联网金融等；按照商品分为实物商品、线下服务、虚拟内容，虚拟内容又包括电子书、音乐、动漫、视频等。</a:t>
          </a:r>
          <a:endParaRPr lang="zh-CN" altLang="en-US" sz="2000" kern="1200" dirty="0">
            <a:latin typeface="黑体" pitchFamily="49" charset="-122"/>
            <a:ea typeface="黑体" pitchFamily="49" charset="-122"/>
          </a:endParaRPr>
        </a:p>
      </dsp:txBody>
      <dsp:txXfrm rot="-5400000">
        <a:off x="1256771" y="2778011"/>
        <a:ext cx="6745426" cy="1219058"/>
      </dsp:txXfrm>
    </dsp:sp>
    <dsp:sp modelId="{58072E71-83F6-435A-B7A4-D641DD26B193}">
      <dsp:nvSpPr>
        <dsp:cNvPr id="0" name=""/>
        <dsp:cNvSpPr/>
      </dsp:nvSpPr>
      <dsp:spPr>
        <a:xfrm>
          <a:off x="140766" y="2757494"/>
          <a:ext cx="1116004" cy="1260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zh-CN" altLang="en-US" sz="3400" kern="1200" dirty="0" smtClean="0"/>
            <a:t>电商</a:t>
          </a:r>
          <a:endParaRPr lang="zh-CN" altLang="en-US" sz="3400" kern="1200" dirty="0"/>
        </a:p>
      </dsp:txBody>
      <dsp:txXfrm>
        <a:off x="195245" y="2811973"/>
        <a:ext cx="1007046" cy="115113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3536FF-8762-4E3C-ABC6-1EE1D302E176}" type="datetimeFigureOut">
              <a:rPr lang="zh-CN" altLang="en-US" smtClean="0"/>
              <a:t>2013-11-21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6BAE5-9155-4641-9C02-1A9FAE4A64A7}" type="slidenum">
              <a:rPr lang="zh-CN" altLang="en-US" smtClean="0"/>
              <a:t>‹#›</a:t>
            </a:fld>
            <a:endParaRPr lang="zh-CN" altLang="en-US"/>
          </a:p>
        </p:txBody>
      </p:sp>
    </p:spTree>
    <p:extLst>
      <p:ext uri="{BB962C8B-B14F-4D97-AF65-F5344CB8AC3E}">
        <p14:creationId xmlns:p14="http://schemas.microsoft.com/office/powerpoint/2010/main" val="1387506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3</a:t>
            </a:fld>
            <a:endParaRPr lang="zh-CN" altLang="en-US"/>
          </a:p>
        </p:txBody>
      </p:sp>
    </p:spTree>
    <p:extLst>
      <p:ext uri="{BB962C8B-B14F-4D97-AF65-F5344CB8AC3E}">
        <p14:creationId xmlns:p14="http://schemas.microsoft.com/office/powerpoint/2010/main" val="369696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17</a:t>
            </a:fld>
            <a:endParaRPr lang="zh-CN" altLang="en-US"/>
          </a:p>
        </p:txBody>
      </p:sp>
    </p:spTree>
    <p:extLst>
      <p:ext uri="{BB962C8B-B14F-4D97-AF65-F5344CB8AC3E}">
        <p14:creationId xmlns:p14="http://schemas.microsoft.com/office/powerpoint/2010/main" val="3909067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20</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21</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22</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23</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24</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25</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26</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27</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易观智库分析，百度系综合分发能力的增强，主要得益于其双核分发模式。百度收购</a:t>
            </a:r>
            <a:r>
              <a:rPr lang="en-US" altLang="zh-CN" sz="1200" b="0" i="0" kern="1200" dirty="0" smtClean="0">
                <a:solidFill>
                  <a:schemeClr val="tx1"/>
                </a:solidFill>
                <a:effectLst/>
                <a:latin typeface="+mn-lt"/>
                <a:ea typeface="+mn-ea"/>
                <a:cs typeface="+mn-cs"/>
              </a:rPr>
              <a:t>91</a:t>
            </a:r>
            <a:r>
              <a:rPr lang="zh-CN" altLang="en-US" sz="1200" b="0" i="0" kern="1200" dirty="0" smtClean="0">
                <a:solidFill>
                  <a:schemeClr val="tx1"/>
                </a:solidFill>
                <a:effectLst/>
                <a:latin typeface="+mn-lt"/>
                <a:ea typeface="+mn-ea"/>
                <a:cs typeface="+mn-cs"/>
              </a:rPr>
              <a:t>之后，构建了“移动搜索</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应用商店”的模式，依靠应用商店紧抓“头部应用”，同时通过移动搜索兼顾“中长尾应用”，从而实现</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搜索、应用</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站、应用手机站、百度手机助手和移动搜索等分发渠道的全终端、全场景覆盖，达到市场占有率的提升。</a:t>
            </a:r>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28</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4</a:t>
            </a:fld>
            <a:endParaRPr lang="zh-CN" altLang="en-US"/>
          </a:p>
        </p:txBody>
      </p:sp>
    </p:spTree>
    <p:extLst>
      <p:ext uri="{BB962C8B-B14F-4D97-AF65-F5344CB8AC3E}">
        <p14:creationId xmlns:p14="http://schemas.microsoft.com/office/powerpoint/2010/main" val="3816426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29</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30</a:t>
            </a:fld>
            <a:endParaRPr lang="zh-CN" altLang="en-US"/>
          </a:p>
        </p:txBody>
      </p:sp>
    </p:spTree>
    <p:extLst>
      <p:ext uri="{BB962C8B-B14F-4D97-AF65-F5344CB8AC3E}">
        <p14:creationId xmlns:p14="http://schemas.microsoft.com/office/powerpoint/2010/main" val="3787374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移动互联网的特点可以概括为以下几点：</a:t>
            </a:r>
          </a:p>
          <a:p>
            <a:r>
              <a:rPr lang="zh-CN" altLang="en-US" sz="1200" b="0"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终端移动性</a:t>
            </a:r>
            <a:r>
              <a:rPr lang="zh-CN" altLang="en-US" sz="1200" b="0" i="0" kern="1200" dirty="0" smtClean="0">
                <a:solidFill>
                  <a:schemeClr val="tx1"/>
                </a:solidFill>
                <a:effectLst/>
                <a:latin typeface="+mn-lt"/>
                <a:ea typeface="+mn-ea"/>
                <a:cs typeface="+mn-cs"/>
              </a:rPr>
              <a:t>：移动互联网业务使得用户可以在移动状态下接入和使用互联网服务，移动的终端便于用户随身携带和随时使用。</a:t>
            </a:r>
          </a:p>
          <a:p>
            <a:r>
              <a:rPr lang="zh-CN" altLang="en-US" sz="1200" b="0"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业务使用的私密性</a:t>
            </a:r>
            <a:r>
              <a:rPr lang="zh-CN" altLang="en-US" sz="1200" b="0" i="0" kern="1200" dirty="0" smtClean="0">
                <a:solidFill>
                  <a:schemeClr val="tx1"/>
                </a:solidFill>
                <a:effectLst/>
                <a:latin typeface="+mn-lt"/>
                <a:ea typeface="+mn-ea"/>
                <a:cs typeface="+mn-cs"/>
              </a:rPr>
              <a:t>：在使用移动互联网业务时，所使用的内容和服务更私密，如手机支付业务等。</a:t>
            </a:r>
          </a:p>
          <a:p>
            <a:r>
              <a:rPr lang="zh-CN" altLang="en-US" sz="1200" b="0"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终端和网络的局限性</a:t>
            </a:r>
            <a:r>
              <a:rPr lang="zh-CN" altLang="en-US" sz="1200" b="0" i="0" kern="1200" dirty="0" smtClean="0">
                <a:solidFill>
                  <a:schemeClr val="tx1"/>
                </a:solidFill>
                <a:effectLst/>
                <a:latin typeface="+mn-lt"/>
                <a:ea typeface="+mn-ea"/>
                <a:cs typeface="+mn-cs"/>
              </a:rPr>
              <a:t>：移动互联网业务在便携的同时，也受到了来自网络能力和终端能力的限制：在网络能力方面，受到无线网络传输环境、技术能力等因素限制；在终端能力方面，受到终端大小、处理能力、电池容量等的限制。无线资源的稀缺性决定了移动互联网必须遵循按流量计费的商业模式。</a:t>
            </a:r>
          </a:p>
          <a:p>
            <a:r>
              <a:rPr lang="zh-CN" altLang="en-US" sz="1200" b="0"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业务与终端、网络的强关联性</a:t>
            </a:r>
            <a:r>
              <a:rPr lang="zh-CN" altLang="en-US" sz="1200" b="0" i="0" kern="1200" dirty="0" smtClean="0">
                <a:solidFill>
                  <a:schemeClr val="tx1"/>
                </a:solidFill>
                <a:effectLst/>
                <a:latin typeface="+mn-lt"/>
                <a:ea typeface="+mn-ea"/>
                <a:cs typeface="+mn-cs"/>
              </a:rPr>
              <a:t>：由于移动互联网业务受到了网络及终端能力的限制，因此，其业务内容和形式也需要适合特定的网络技术规格和终端类型。</a:t>
            </a:r>
          </a:p>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7</a:t>
            </a:fld>
            <a:endParaRPr lang="zh-CN" altLang="en-US"/>
          </a:p>
        </p:txBody>
      </p:sp>
    </p:spTree>
    <p:extLst>
      <p:ext uri="{BB962C8B-B14F-4D97-AF65-F5344CB8AC3E}">
        <p14:creationId xmlns:p14="http://schemas.microsoft.com/office/powerpoint/2010/main" val="292095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8</a:t>
            </a:fld>
            <a:endParaRPr lang="zh-CN" altLang="en-US"/>
          </a:p>
        </p:txBody>
      </p:sp>
    </p:spTree>
    <p:extLst>
      <p:ext uri="{BB962C8B-B14F-4D97-AF65-F5344CB8AC3E}">
        <p14:creationId xmlns:p14="http://schemas.microsoft.com/office/powerpoint/2010/main" val="1649702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44F6BAE5-9155-4641-9C02-1A9FAE4A64A7}" type="slidenum">
              <a:rPr lang="zh-CN" altLang="en-US" smtClean="0"/>
              <a:t>10</a:t>
            </a:fld>
            <a:endParaRPr lang="zh-CN" altLang="en-US"/>
          </a:p>
        </p:txBody>
      </p:sp>
    </p:spTree>
    <p:extLst>
      <p:ext uri="{BB962C8B-B14F-4D97-AF65-F5344CB8AC3E}">
        <p14:creationId xmlns:p14="http://schemas.microsoft.com/office/powerpoint/2010/main" val="951187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11</a:t>
            </a:fld>
            <a:endParaRPr lang="zh-CN" altLang="en-US"/>
          </a:p>
        </p:txBody>
      </p:sp>
    </p:spTree>
    <p:extLst>
      <p:ext uri="{BB962C8B-B14F-4D97-AF65-F5344CB8AC3E}">
        <p14:creationId xmlns:p14="http://schemas.microsoft.com/office/powerpoint/2010/main" val="1710561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13</a:t>
            </a:fld>
            <a:endParaRPr lang="zh-CN" altLang="en-US"/>
          </a:p>
        </p:txBody>
      </p:sp>
    </p:spTree>
    <p:extLst>
      <p:ext uri="{BB962C8B-B14F-4D97-AF65-F5344CB8AC3E}">
        <p14:creationId xmlns:p14="http://schemas.microsoft.com/office/powerpoint/2010/main" val="114584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smtClean="0">
                <a:solidFill>
                  <a:schemeClr val="tx1"/>
                </a:solidFill>
                <a:latin typeface="+mn-lt"/>
                <a:ea typeface="+mn-ea"/>
                <a:cs typeface="+mn-cs"/>
              </a:rPr>
              <a:t>1</a:t>
            </a:r>
            <a:r>
              <a:rPr lang="zh-CN" altLang="en-US" sz="1200" b="1" i="0" u="none" strike="noStrike" kern="1200" baseline="0" dirty="0" smtClean="0">
                <a:solidFill>
                  <a:schemeClr val="tx1"/>
                </a:solidFill>
                <a:latin typeface="+mn-lt"/>
                <a:ea typeface="+mn-ea"/>
                <a:cs typeface="+mn-cs"/>
              </a:rPr>
              <a:t>、</a:t>
            </a:r>
            <a:r>
              <a:rPr lang="en-US" altLang="zh-CN" sz="1200" b="1" i="0" u="none" strike="noStrike" kern="1200" baseline="0" dirty="0" smtClean="0">
                <a:solidFill>
                  <a:schemeClr val="tx1"/>
                </a:solidFill>
                <a:latin typeface="+mn-lt"/>
                <a:ea typeface="+mn-ea"/>
                <a:cs typeface="+mn-cs"/>
              </a:rPr>
              <a:t>APP</a:t>
            </a:r>
            <a:r>
              <a:rPr lang="zh-CN" altLang="en-US" sz="1200" b="1" i="0" u="none" strike="noStrike" kern="1200" baseline="0" dirty="0" smtClean="0">
                <a:solidFill>
                  <a:schemeClr val="tx1"/>
                </a:solidFill>
                <a:latin typeface="+mn-lt"/>
                <a:ea typeface="+mn-ea"/>
                <a:cs typeface="+mn-cs"/>
              </a:rPr>
              <a:t>增值模式：</a:t>
            </a:r>
            <a:r>
              <a:rPr lang="zh-CN" altLang="en-US" sz="1200" b="0" i="0" u="none" strike="noStrike" kern="1200" baseline="0" dirty="0" smtClean="0">
                <a:solidFill>
                  <a:schemeClr val="tx1"/>
                </a:solidFill>
                <a:latin typeface="+mn-lt"/>
                <a:ea typeface="+mn-ea"/>
                <a:cs typeface="+mn-cs"/>
              </a:rPr>
              <a:t>以网秦为代表的“基础免费</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增值服务”模式，能使创业型公司快速探索商业模式变现方式，支撑企业更多地投入用户体验改善工作中，更有助于培养移动互联网付费的市场环境。</a:t>
            </a:r>
          </a:p>
          <a:p>
            <a:r>
              <a:rPr lang="en-US" altLang="zh-CN" sz="1200" b="1" i="0" u="none" strike="noStrike" kern="1200" baseline="0" dirty="0" smtClean="0">
                <a:solidFill>
                  <a:schemeClr val="tx1"/>
                </a:solidFill>
                <a:latin typeface="+mn-lt"/>
                <a:ea typeface="+mn-ea"/>
                <a:cs typeface="+mn-cs"/>
              </a:rPr>
              <a:t>2</a:t>
            </a:r>
            <a:r>
              <a:rPr lang="zh-CN" altLang="en-US" sz="1200" b="1" i="0" u="none" strike="noStrike" kern="1200" baseline="0" dirty="0" smtClean="0">
                <a:solidFill>
                  <a:schemeClr val="tx1"/>
                </a:solidFill>
                <a:latin typeface="+mn-lt"/>
                <a:ea typeface="+mn-ea"/>
                <a:cs typeface="+mn-cs"/>
              </a:rPr>
              <a:t>、行业定制模式：</a:t>
            </a:r>
            <a:r>
              <a:rPr lang="zh-CN" altLang="en-US" sz="1200" b="0" i="0" u="none" strike="noStrike" kern="1200" baseline="0" dirty="0" smtClean="0">
                <a:solidFill>
                  <a:schemeClr val="tx1"/>
                </a:solidFill>
                <a:latin typeface="+mn-lt"/>
                <a:ea typeface="+mn-ea"/>
                <a:cs typeface="+mn-cs"/>
              </a:rPr>
              <a:t>该模式有行业准入门槛较高，着眼于产业链的上游需求，依</a:t>
            </a:r>
            <a:r>
              <a:rPr lang="en-US" altLang="zh-CN" sz="1200" b="0" i="0" u="none" strike="noStrike" kern="1200" baseline="0" dirty="0" smtClean="0">
                <a:solidFill>
                  <a:schemeClr val="tx1"/>
                </a:solidFill>
                <a:latin typeface="+mn-lt"/>
                <a:ea typeface="+mn-ea"/>
                <a:cs typeface="+mn-cs"/>
              </a:rPr>
              <a:t>B2B</a:t>
            </a:r>
            <a:r>
              <a:rPr lang="zh-CN" altLang="en-US" sz="1200" b="0" i="0" u="none" strike="noStrike" kern="1200" baseline="0" dirty="0" smtClean="0">
                <a:solidFill>
                  <a:schemeClr val="tx1"/>
                </a:solidFill>
                <a:latin typeface="+mn-lt"/>
                <a:ea typeface="+mn-ea"/>
                <a:cs typeface="+mn-cs"/>
              </a:rPr>
              <a:t>的项目合同制授权厂商按照数量、或者开放功能等对被授权方收取费用，提供前置化的产品和服务。</a:t>
            </a:r>
          </a:p>
          <a:p>
            <a:r>
              <a:rPr lang="en-US" altLang="zh-CN" sz="1200" b="1" i="0" u="none" strike="noStrike" kern="1200" baseline="0" dirty="0" smtClean="0">
                <a:solidFill>
                  <a:schemeClr val="tx1"/>
                </a:solidFill>
                <a:latin typeface="+mn-lt"/>
                <a:ea typeface="+mn-ea"/>
                <a:cs typeface="+mn-cs"/>
              </a:rPr>
              <a:t>3</a:t>
            </a:r>
            <a:r>
              <a:rPr lang="zh-CN" altLang="en-US" sz="1200" b="1" i="0" u="none" strike="noStrike" kern="1200" baseline="0" dirty="0" smtClean="0">
                <a:solidFill>
                  <a:schemeClr val="tx1"/>
                </a:solidFill>
                <a:latin typeface="+mn-lt"/>
                <a:ea typeface="+mn-ea"/>
                <a:cs typeface="+mn-cs"/>
              </a:rPr>
              <a:t>、电商模式：</a:t>
            </a:r>
            <a:r>
              <a:rPr lang="zh-CN" altLang="en-US" sz="1200" b="0" i="0" u="none" strike="noStrike" kern="1200" baseline="0" dirty="0" smtClean="0">
                <a:solidFill>
                  <a:schemeClr val="tx1"/>
                </a:solidFill>
                <a:latin typeface="+mn-lt"/>
                <a:ea typeface="+mn-ea"/>
                <a:cs typeface="+mn-cs"/>
              </a:rPr>
              <a:t>移动电子商务的最大优势是消费者可以随时随地按需定制服务，利用碎片化的时间，通过智能终端更便捷地查找、选择、比价、和最终购买商品和服务。</a:t>
            </a:r>
          </a:p>
          <a:p>
            <a:r>
              <a:rPr lang="en-US" altLang="zh-CN" sz="1200" b="1" i="0" u="none" strike="noStrike" kern="1200" baseline="0" dirty="0" smtClean="0">
                <a:solidFill>
                  <a:schemeClr val="tx1"/>
                </a:solidFill>
                <a:latin typeface="+mn-lt"/>
                <a:ea typeface="+mn-ea"/>
                <a:cs typeface="+mn-cs"/>
              </a:rPr>
              <a:t>4</a:t>
            </a:r>
            <a:r>
              <a:rPr lang="zh-CN" altLang="en-US" sz="1200" b="1" i="0" u="none" strike="noStrike" kern="1200" baseline="0" dirty="0" smtClean="0">
                <a:solidFill>
                  <a:schemeClr val="tx1"/>
                </a:solidFill>
                <a:latin typeface="+mn-lt"/>
                <a:ea typeface="+mn-ea"/>
                <a:cs typeface="+mn-cs"/>
              </a:rPr>
              <a:t>、广告模式：</a:t>
            </a:r>
            <a:r>
              <a:rPr lang="zh-CN" altLang="en-US" sz="1200" b="0" i="0" u="none" strike="noStrike" kern="1200" baseline="0" dirty="0" smtClean="0">
                <a:solidFill>
                  <a:schemeClr val="tx1"/>
                </a:solidFill>
                <a:latin typeface="+mn-lt"/>
                <a:ea typeface="+mn-ea"/>
                <a:cs typeface="+mn-cs"/>
              </a:rPr>
              <a:t>广告模式是移动互联网变现的主要方向之一，包括按流量、点击率、交易等付费广告模式。而付费的内置搜索结果、付费的信息服务清单，对特定人群的第三方付费等模式也是其未来发展的热点。</a:t>
            </a:r>
          </a:p>
          <a:p>
            <a:r>
              <a:rPr lang="en-US" altLang="zh-CN" sz="1200" b="1" i="0" u="none" strike="noStrike" kern="1200" baseline="0" dirty="0" smtClean="0">
                <a:solidFill>
                  <a:schemeClr val="tx1"/>
                </a:solidFill>
                <a:latin typeface="+mn-lt"/>
                <a:ea typeface="+mn-ea"/>
                <a:cs typeface="+mn-cs"/>
              </a:rPr>
              <a:t>5.</a:t>
            </a:r>
            <a:r>
              <a:rPr lang="zh-CN" altLang="en-US" sz="1200" b="1" i="0" u="none" strike="noStrike" kern="1200" baseline="0" dirty="0" smtClean="0">
                <a:solidFill>
                  <a:schemeClr val="tx1"/>
                </a:solidFill>
                <a:latin typeface="+mn-lt"/>
                <a:ea typeface="+mn-ea"/>
                <a:cs typeface="+mn-cs"/>
              </a:rPr>
              <a:t>个性化模式：</a:t>
            </a:r>
            <a:r>
              <a:rPr lang="zh-CN" altLang="en-US" sz="1200" b="0" i="0" u="none" strike="noStrike" kern="1200" baseline="0" dirty="0" smtClean="0">
                <a:solidFill>
                  <a:schemeClr val="tx1"/>
                </a:solidFill>
                <a:latin typeface="+mn-lt"/>
                <a:ea typeface="+mn-ea"/>
                <a:cs typeface="+mn-cs"/>
              </a:rPr>
              <a:t>围绕更具附加值的用户个性化需求，构建以服务生态为基础、用户个性化需求为核心、内容服务为先导的新型商业模式，是未来移动互联网商业模式发展的关键。</a:t>
            </a:r>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15</a:t>
            </a:fld>
            <a:endParaRPr lang="zh-CN" altLang="en-US"/>
          </a:p>
        </p:txBody>
      </p:sp>
    </p:spTree>
    <p:extLst>
      <p:ext uri="{BB962C8B-B14F-4D97-AF65-F5344CB8AC3E}">
        <p14:creationId xmlns:p14="http://schemas.microsoft.com/office/powerpoint/2010/main" val="3794898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按照收费对象分为前向和后向，一个</a:t>
            </a:r>
            <a:r>
              <a:rPr lang="en-US" altLang="zh-CN" sz="1200" b="0" i="0" kern="1200" dirty="0" smtClean="0">
                <a:solidFill>
                  <a:schemeClr val="tx1"/>
                </a:solidFill>
                <a:effectLst/>
                <a:latin typeface="+mn-lt"/>
                <a:ea typeface="+mn-ea"/>
                <a:cs typeface="+mn-cs"/>
              </a:rPr>
              <a:t>2C</a:t>
            </a:r>
            <a:r>
              <a:rPr lang="zh-CN" altLang="en-US" sz="1200" b="0" i="0" kern="1200" dirty="0" smtClean="0">
                <a:solidFill>
                  <a:schemeClr val="tx1"/>
                </a:solidFill>
                <a:effectLst/>
                <a:latin typeface="+mn-lt"/>
                <a:ea typeface="+mn-ea"/>
                <a:cs typeface="+mn-cs"/>
              </a:rPr>
              <a:t>，一个</a:t>
            </a:r>
            <a:r>
              <a:rPr lang="en-US" altLang="zh-CN" sz="1200" b="0" i="0" kern="1200" dirty="0" smtClean="0">
                <a:solidFill>
                  <a:schemeClr val="tx1"/>
                </a:solidFill>
                <a:effectLst/>
                <a:latin typeface="+mn-lt"/>
                <a:ea typeface="+mn-ea"/>
                <a:cs typeface="+mn-cs"/>
              </a:rPr>
              <a:t>2B</a:t>
            </a:r>
            <a:r>
              <a:rPr lang="zh-CN" altLang="en-US" sz="1200" b="0" i="0" kern="1200" dirty="0" smtClean="0">
                <a:solidFill>
                  <a:schemeClr val="tx1"/>
                </a:solidFill>
                <a:effectLst/>
                <a:latin typeface="+mn-lt"/>
                <a:ea typeface="+mn-ea"/>
                <a:cs typeface="+mn-cs"/>
              </a:rPr>
              <a:t>；按照盈利方式，可以归类为以下几种：广告、增值和电商。</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另外一个较大的趋势是整个移动互联网的变现模式日趋清晰，上一次开会我们还说变现有一定的挑战性，现在，我们看见变现的增长速度非常快。</a:t>
            </a:r>
            <a:br>
              <a:rPr lang="zh-CN" altLang="en-US" dirty="0" smtClean="0"/>
            </a:br>
            <a:r>
              <a:rPr lang="zh-CN" altLang="en-US" dirty="0" smtClean="0"/>
              <a:t/>
            </a:r>
            <a:br>
              <a:rPr lang="zh-CN" altLang="en-US" dirty="0" smtClean="0"/>
            </a:br>
            <a:r>
              <a:rPr lang="zh-CN" altLang="en-US" dirty="0" smtClean="0"/>
              <a:t>整个移动互联网变现的发展速度会超乎所有人的预期，而且会不断地加速。第一个例子，游戏，</a:t>
            </a:r>
            <a:r>
              <a:rPr lang="en-US" altLang="zh-CN" dirty="0" err="1" smtClean="0"/>
              <a:t>KaKaoTalk</a:t>
            </a:r>
            <a:r>
              <a:rPr lang="en-US" altLang="zh-CN" dirty="0" smtClean="0"/>
              <a:t> </a:t>
            </a:r>
            <a:r>
              <a:rPr lang="zh-CN" altLang="en-US" dirty="0" smtClean="0"/>
              <a:t>是行业典范，在韩国一个季度的流水已经接近</a:t>
            </a:r>
            <a:r>
              <a:rPr lang="en-US" altLang="zh-CN" dirty="0" smtClean="0"/>
              <a:t>2</a:t>
            </a:r>
            <a:r>
              <a:rPr lang="zh-CN" altLang="en-US" dirty="0" smtClean="0"/>
              <a:t>亿美元，占领了整个韩国手机游戏的</a:t>
            </a:r>
            <a:r>
              <a:rPr lang="en-US" altLang="zh-CN" dirty="0" smtClean="0"/>
              <a:t>60% </a:t>
            </a:r>
            <a:r>
              <a:rPr lang="zh-CN" altLang="en-US" dirty="0" smtClean="0"/>
              <a:t>以上的市场份额，这是非常巨大的新增市场，</a:t>
            </a:r>
            <a:r>
              <a:rPr lang="en-US" altLang="zh-CN" dirty="0" smtClean="0"/>
              <a:t>Line </a:t>
            </a:r>
            <a:r>
              <a:rPr lang="zh-CN" altLang="en-US" dirty="0" smtClean="0"/>
              <a:t>在日本的游戏收入也非常高；</a:t>
            </a:r>
            <a:br>
              <a:rPr lang="zh-CN" altLang="en-US" dirty="0" smtClean="0"/>
            </a:br>
            <a:r>
              <a:rPr lang="zh-CN" altLang="en-US" dirty="0" smtClean="0"/>
              <a:t/>
            </a:r>
            <a:br>
              <a:rPr lang="zh-CN" altLang="en-US" dirty="0" smtClean="0"/>
            </a:br>
            <a:r>
              <a:rPr lang="zh-CN" altLang="en-US" dirty="0" smtClean="0"/>
              <a:t>第二个，广告这一块，</a:t>
            </a:r>
            <a:r>
              <a:rPr lang="en-US" altLang="zh-CN" dirty="0" smtClean="0"/>
              <a:t>Facebook </a:t>
            </a:r>
            <a:r>
              <a:rPr lang="zh-CN" altLang="en-US" dirty="0" smtClean="0"/>
              <a:t>在短短一年之内广告收入已经有</a:t>
            </a:r>
            <a:r>
              <a:rPr lang="en-US" altLang="zh-CN" dirty="0" smtClean="0"/>
              <a:t>41% </a:t>
            </a:r>
            <a:r>
              <a:rPr lang="zh-CN" altLang="en-US" dirty="0" smtClean="0"/>
              <a:t>来自移动侧，去年大家还是在怀疑它能否移动化的时候，但在变现侧的速度非常、非常快，昨天它的股价又了创新高，达到</a:t>
            </a:r>
            <a:r>
              <a:rPr lang="en-US" altLang="zh-CN" dirty="0" smtClean="0"/>
              <a:t>1227 </a:t>
            </a:r>
            <a:r>
              <a:rPr lang="zh-CN" altLang="en-US" dirty="0" smtClean="0"/>
              <a:t>亿美元的市值；</a:t>
            </a:r>
            <a:br>
              <a:rPr lang="zh-CN" altLang="en-US" dirty="0" smtClean="0"/>
            </a:br>
            <a:r>
              <a:rPr lang="zh-CN" altLang="en-US" dirty="0" smtClean="0"/>
              <a:t/>
            </a:r>
            <a:br>
              <a:rPr lang="zh-CN" altLang="en-US" dirty="0" smtClean="0"/>
            </a:br>
            <a:r>
              <a:rPr lang="zh-CN" altLang="en-US" dirty="0" smtClean="0"/>
              <a:t>第三个，电商这一块，在没有物流的模式里移动化趋势非常、非常明显，比如</a:t>
            </a:r>
            <a:r>
              <a:rPr lang="en-US" altLang="zh-CN" dirty="0" err="1" smtClean="0"/>
              <a:t>GroupOn</a:t>
            </a:r>
            <a:r>
              <a:rPr lang="zh-CN" altLang="en-US" dirty="0" smtClean="0"/>
              <a:t>，</a:t>
            </a:r>
            <a:r>
              <a:rPr lang="en-US" altLang="zh-CN" dirty="0" smtClean="0"/>
              <a:t>Amazon </a:t>
            </a:r>
            <a:r>
              <a:rPr lang="zh-CN" altLang="en-US" dirty="0" smtClean="0"/>
              <a:t>这种有物流的相对来说转化速度比较慢，但可以看到年比增长非常快，增速超过</a:t>
            </a:r>
            <a:r>
              <a:rPr lang="en-US" altLang="zh-CN" dirty="0" smtClean="0"/>
              <a:t>400% </a:t>
            </a:r>
            <a:r>
              <a:rPr lang="zh-CN" altLang="en-US" dirty="0" smtClean="0"/>
              <a:t>；</a:t>
            </a:r>
            <a:br>
              <a:rPr lang="zh-CN" altLang="en-US" dirty="0" smtClean="0"/>
            </a:br>
            <a:r>
              <a:rPr lang="zh-CN" altLang="en-US" dirty="0" smtClean="0"/>
              <a:t/>
            </a:r>
            <a:br>
              <a:rPr lang="zh-CN" altLang="en-US" dirty="0" smtClean="0"/>
            </a:br>
            <a:r>
              <a:rPr lang="zh-CN" altLang="en-US" dirty="0" smtClean="0"/>
              <a:t>第四个，我们可以看到很多</a:t>
            </a:r>
            <a:r>
              <a:rPr lang="en-US" altLang="zh-CN" dirty="0" smtClean="0"/>
              <a:t>O2O </a:t>
            </a:r>
            <a:r>
              <a:rPr lang="zh-CN" altLang="en-US" dirty="0" smtClean="0"/>
              <a:t>发展速度非常快，携程这种酒店模式，现在移动渗透率是</a:t>
            </a:r>
            <a:r>
              <a:rPr lang="en-US" altLang="zh-CN" dirty="0" smtClean="0"/>
              <a:t>40%</a:t>
            </a:r>
            <a:r>
              <a:rPr lang="zh-CN" altLang="en-US" dirty="0" smtClean="0"/>
              <a:t>，</a:t>
            </a:r>
            <a:r>
              <a:rPr lang="en-US" altLang="zh-CN" dirty="0" smtClean="0"/>
              <a:t>6 </a:t>
            </a:r>
            <a:r>
              <a:rPr lang="zh-CN" altLang="en-US" dirty="0" smtClean="0"/>
              <a:t>个月之前移动渗透率还小于</a:t>
            </a:r>
            <a:r>
              <a:rPr lang="en-US" altLang="zh-CN" dirty="0" smtClean="0"/>
              <a:t>20%</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44F6BAE5-9155-4641-9C02-1A9FAE4A64A7}" type="slidenum">
              <a:rPr lang="zh-CN" altLang="en-US" smtClean="0"/>
              <a:t>16</a:t>
            </a:fld>
            <a:endParaRPr lang="zh-CN" altLang="en-US"/>
          </a:p>
        </p:txBody>
      </p:sp>
    </p:spTree>
    <p:extLst>
      <p:ext uri="{BB962C8B-B14F-4D97-AF65-F5344CB8AC3E}">
        <p14:creationId xmlns:p14="http://schemas.microsoft.com/office/powerpoint/2010/main" val="107277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167642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2868373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3826140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164719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98009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8"/>
            <a:ext cx="7772400" cy="1021557"/>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456719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359969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1"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1"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19386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150547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51810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9"/>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5"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61627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14704234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6"/>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45711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0"/>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650736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1"/>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1"/>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939134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8323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417717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147987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2926900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1885159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266293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6396D43-A98C-43CC-8245-7D39D8A62694}" type="datetimeFigureOut">
              <a:rPr lang="zh-CN" altLang="en-US" smtClean="0"/>
              <a:t>2013-11-21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2353738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09588"/>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6396D43-A98C-43CC-8245-7D39D8A62694}" type="datetimeFigureOut">
              <a:rPr lang="zh-CN" altLang="en-US" smtClean="0"/>
              <a:t>2013-11-21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F0AD569-599C-477E-9CAD-DBAED23A9207}" type="slidenum">
              <a:rPr lang="zh-CN" altLang="en-US" smtClean="0"/>
              <a:t>‹#›</a:t>
            </a:fld>
            <a:endParaRPr lang="zh-CN" altLang="en-US"/>
          </a:p>
        </p:txBody>
      </p:sp>
    </p:spTree>
    <p:extLst>
      <p:ext uri="{BB962C8B-B14F-4D97-AF65-F5344CB8AC3E}">
        <p14:creationId xmlns:p14="http://schemas.microsoft.com/office/powerpoint/2010/main" val="3170970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tx1"/>
          </a:solidFill>
          <a:latin typeface="黑体" pitchFamily="49" charset="-122"/>
          <a:ea typeface="黑体" pitchFamily="49" charset="-122"/>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黑体" pitchFamily="49" charset="-122"/>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黑体" pitchFamily="49" charset="-122"/>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黑体" pitchFamily="49" charset="-122"/>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黑体" pitchFamily="49" charset="-122"/>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2013-11-21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1942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rgbClr val="0070C0"/>
            </a:gs>
            <a:gs pos="100000">
              <a:schemeClr val="tx1"/>
            </a:gs>
          </a:gsLst>
          <a:lin ang="5400000" scaled="0"/>
        </a:gradFill>
        <a:effectLst/>
      </p:bgPr>
    </p:bg>
    <p:spTree>
      <p:nvGrpSpPr>
        <p:cNvPr id="1" name=""/>
        <p:cNvGrpSpPr/>
        <p:nvPr/>
      </p:nvGrpSpPr>
      <p:grpSpPr>
        <a:xfrm>
          <a:off x="0" y="0"/>
          <a:ext cx="0" cy="0"/>
          <a:chOff x="0" y="0"/>
          <a:chExt cx="0" cy="0"/>
        </a:xfrm>
      </p:grpSpPr>
      <p:grpSp>
        <p:nvGrpSpPr>
          <p:cNvPr id="19" name="组合 18"/>
          <p:cNvGrpSpPr/>
          <p:nvPr/>
        </p:nvGrpSpPr>
        <p:grpSpPr>
          <a:xfrm>
            <a:off x="1547664" y="1563638"/>
            <a:ext cx="6192688" cy="1458963"/>
            <a:chOff x="1547664" y="1500618"/>
            <a:chExt cx="6192688" cy="1621071"/>
          </a:xfrm>
        </p:grpSpPr>
        <p:cxnSp>
          <p:nvCxnSpPr>
            <p:cNvPr id="5" name="直接连接符 4"/>
            <p:cNvCxnSpPr/>
            <p:nvPr/>
          </p:nvCxnSpPr>
          <p:spPr>
            <a:xfrm>
              <a:off x="1547664" y="2827188"/>
              <a:ext cx="61926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950256" y="2516170"/>
              <a:ext cx="605519" cy="6055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a:off x="4716226" y="2516170"/>
              <a:ext cx="605519" cy="6055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a:off x="3794236" y="2516170"/>
              <a:ext cx="605519" cy="60551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p:cNvSpPr/>
            <p:nvPr/>
          </p:nvSpPr>
          <p:spPr>
            <a:xfrm>
              <a:off x="6560207" y="2516170"/>
              <a:ext cx="605519" cy="6055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2872246" y="2516170"/>
              <a:ext cx="605519" cy="60551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5638216" y="2516170"/>
              <a:ext cx="605519" cy="6055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TextBox 17"/>
            <p:cNvSpPr txBox="1"/>
            <p:nvPr/>
          </p:nvSpPr>
          <p:spPr>
            <a:xfrm>
              <a:off x="3026921" y="1500618"/>
              <a:ext cx="3057247" cy="649750"/>
            </a:xfrm>
            <a:prstGeom prst="rect">
              <a:avLst/>
            </a:prstGeom>
            <a:noFill/>
          </p:spPr>
          <p:txBody>
            <a:bodyPr wrap="none" rtlCol="0">
              <a:spAutoFit/>
            </a:bodyPr>
            <a:lstStyle/>
            <a:p>
              <a:r>
                <a:rPr lang="zh-CN" altLang="en-US" sz="3200" dirty="0" smtClean="0">
                  <a:solidFill>
                    <a:prstClr val="white"/>
                  </a:solidFill>
                  <a:latin typeface="黑体" pitchFamily="49" charset="-122"/>
                  <a:ea typeface="黑体" pitchFamily="49" charset="-122"/>
                </a:rPr>
                <a:t>浅析移动互联网</a:t>
              </a:r>
              <a:endParaRPr lang="zh-CN" altLang="en-US" sz="3200" dirty="0">
                <a:solidFill>
                  <a:prstClr val="white"/>
                </a:solidFill>
                <a:latin typeface="黑体" pitchFamily="49" charset="-122"/>
                <a:ea typeface="黑体" pitchFamily="49" charset="-122"/>
              </a:endParaRPr>
            </a:p>
          </p:txBody>
        </p:sp>
      </p:grpSp>
      <p:cxnSp>
        <p:nvCxnSpPr>
          <p:cNvPr id="22" name="直接连接符 21"/>
          <p:cNvCxnSpPr/>
          <p:nvPr/>
        </p:nvCxnSpPr>
        <p:spPr>
          <a:xfrm>
            <a:off x="0" y="4118134"/>
            <a:ext cx="3635896" cy="0"/>
          </a:xfrm>
          <a:prstGeom prst="line">
            <a:avLst/>
          </a:prstGeom>
          <a:ln w="635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222832" y="4118134"/>
            <a:ext cx="3921168" cy="0"/>
          </a:xfrm>
          <a:prstGeom prst="line">
            <a:avLst/>
          </a:prstGeom>
          <a:ln w="6350">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83726" y="3988524"/>
            <a:ext cx="1353828" cy="307777"/>
          </a:xfrm>
          <a:prstGeom prst="rect">
            <a:avLst/>
          </a:prstGeom>
          <a:noFill/>
        </p:spPr>
        <p:txBody>
          <a:bodyPr wrap="square" rtlCol="0">
            <a:spAutoFit/>
          </a:bodyPr>
          <a:lstStyle/>
          <a:p>
            <a:pPr algn="ctr"/>
            <a:r>
              <a:rPr lang="en-US" altLang="zh-CN" sz="1400" dirty="0" smtClean="0">
                <a:solidFill>
                  <a:prstClr val="white"/>
                </a:solidFill>
                <a:latin typeface="微软雅黑" pitchFamily="34" charset="-122"/>
                <a:ea typeface="微软雅黑" pitchFamily="34" charset="-122"/>
              </a:rPr>
              <a:t>2013-11-21</a:t>
            </a:r>
            <a:endParaRPr lang="zh-CN" altLang="en-US" sz="1400"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285728051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77" y="794567"/>
            <a:ext cx="3584851" cy="3577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3568" y="4434666"/>
            <a:ext cx="2664296" cy="369332"/>
          </a:xfrm>
          <a:prstGeom prst="rect">
            <a:avLst/>
          </a:prstGeom>
          <a:noFill/>
        </p:spPr>
        <p:txBody>
          <a:bodyPr wrap="square" rtlCol="0">
            <a:spAutoFit/>
          </a:bodyPr>
          <a:lstStyle/>
          <a:p>
            <a:pPr algn="ctr"/>
            <a:r>
              <a:rPr lang="en-US" altLang="zh-CN" dirty="0" smtClean="0">
                <a:latin typeface="Times New Roman" pitchFamily="18" charset="0"/>
                <a:cs typeface="Times New Roman" pitchFamily="18" charset="0"/>
              </a:rPr>
              <a:t>Steve Jobs</a:t>
            </a:r>
            <a:r>
              <a:rPr lang="zh-CN" altLang="en-US" dirty="0" smtClean="0">
                <a:latin typeface="Times New Roman" pitchFamily="18" charset="0"/>
                <a:cs typeface="Times New Roman" pitchFamily="18" charset="0"/>
              </a:rPr>
              <a:t>（</a:t>
            </a:r>
            <a:r>
              <a:rPr lang="en-US" altLang="zh-CN" dirty="0">
                <a:latin typeface="Times New Roman" pitchFamily="18" charset="0"/>
                <a:cs typeface="Times New Roman" pitchFamily="18" charset="0"/>
              </a:rPr>
              <a:t>1955</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2011</a:t>
            </a:r>
            <a:r>
              <a:rPr lang="zh-CN" altLang="en-US"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p:txBody>
      </p:sp>
      <p:sp>
        <p:nvSpPr>
          <p:cNvPr id="5" name="矩形 4"/>
          <p:cNvSpPr/>
          <p:nvPr/>
        </p:nvSpPr>
        <p:spPr>
          <a:xfrm>
            <a:off x="4067945" y="1184434"/>
            <a:ext cx="3070071" cy="523220"/>
          </a:xfrm>
          <a:prstGeom prst="rect">
            <a:avLst/>
          </a:prstGeom>
        </p:spPr>
        <p:txBody>
          <a:bodyPr wrap="none">
            <a:spAutoFit/>
          </a:bodyPr>
          <a:lstStyle/>
          <a:p>
            <a:r>
              <a:rPr lang="zh-CN" altLang="en-US" sz="2800" dirty="0">
                <a:solidFill>
                  <a:srgbClr val="FF0000"/>
                </a:solidFill>
                <a:latin typeface="黑体" pitchFamily="49" charset="-122"/>
                <a:ea typeface="黑体" pitchFamily="49" charset="-122"/>
              </a:rPr>
              <a:t>我们应该记住他：</a:t>
            </a:r>
            <a:endParaRPr lang="en-US" altLang="zh-CN" sz="2800" dirty="0">
              <a:solidFill>
                <a:srgbClr val="FF0000"/>
              </a:solidFill>
              <a:latin typeface="黑体" pitchFamily="49" charset="-122"/>
              <a:ea typeface="黑体" pitchFamily="49" charset="-122"/>
            </a:endParaRPr>
          </a:p>
        </p:txBody>
      </p:sp>
      <p:sp>
        <p:nvSpPr>
          <p:cNvPr id="6" name="矩形 5"/>
          <p:cNvSpPr/>
          <p:nvPr/>
        </p:nvSpPr>
        <p:spPr>
          <a:xfrm>
            <a:off x="4057973" y="1851670"/>
            <a:ext cx="5086027" cy="2123658"/>
          </a:xfrm>
          <a:prstGeom prst="rect">
            <a:avLst/>
          </a:prstGeom>
        </p:spPr>
        <p:txBody>
          <a:bodyPr wrap="square">
            <a:spAutoFit/>
          </a:bodyPr>
          <a:lstStyle/>
          <a:p>
            <a:pPr>
              <a:lnSpc>
                <a:spcPct val="200000"/>
              </a:lnSpc>
            </a:pPr>
            <a:r>
              <a:rPr lang="zh-CN" altLang="en-US" sz="2200" spc="-100" dirty="0">
                <a:latin typeface="黑体" pitchFamily="49" charset="-122"/>
                <a:ea typeface="黑体" pitchFamily="49" charset="-122"/>
              </a:rPr>
              <a:t>人活着就是为了改变世界</a:t>
            </a:r>
            <a:endParaRPr lang="en-US" altLang="zh-CN" sz="2200" spc="-100" dirty="0">
              <a:latin typeface="黑体" pitchFamily="49" charset="-122"/>
              <a:ea typeface="黑体" pitchFamily="49" charset="-122"/>
            </a:endParaRPr>
          </a:p>
          <a:p>
            <a:pPr>
              <a:lnSpc>
                <a:spcPct val="200000"/>
              </a:lnSpc>
            </a:pPr>
            <a:r>
              <a:rPr lang="zh-CN" altLang="en-US" sz="2200" spc="-100" dirty="0">
                <a:latin typeface="黑体" pitchFamily="49" charset="-122"/>
                <a:ea typeface="黑体" pitchFamily="49" charset="-122"/>
              </a:rPr>
              <a:t>开创了移动互联网时代的新模式与新格局</a:t>
            </a:r>
            <a:endParaRPr lang="en-US" altLang="zh-CN" sz="2200" spc="-100" dirty="0">
              <a:latin typeface="黑体" pitchFamily="49" charset="-122"/>
              <a:ea typeface="黑体" pitchFamily="49" charset="-122"/>
            </a:endParaRPr>
          </a:p>
          <a:p>
            <a:pPr>
              <a:lnSpc>
                <a:spcPct val="200000"/>
              </a:lnSpc>
            </a:pPr>
            <a:r>
              <a:rPr lang="zh-CN" altLang="en-US" sz="2200" spc="-100" dirty="0">
                <a:latin typeface="黑体" pitchFamily="49" charset="-122"/>
                <a:ea typeface="黑体" pitchFamily="49" charset="-122"/>
              </a:rPr>
              <a:t>智能</a:t>
            </a:r>
            <a:r>
              <a:rPr lang="en-US" altLang="zh-CN" sz="2200" spc="-100" dirty="0">
                <a:latin typeface="黑体" pitchFamily="49" charset="-122"/>
                <a:ea typeface="黑体" pitchFamily="49" charset="-122"/>
              </a:rPr>
              <a:t>OS + </a:t>
            </a:r>
            <a:r>
              <a:rPr lang="zh-CN" altLang="en-US" sz="2200" spc="-100" dirty="0">
                <a:latin typeface="黑体" pitchFamily="49" charset="-122"/>
                <a:ea typeface="黑体" pitchFamily="49" charset="-122"/>
              </a:rPr>
              <a:t>高性能手机 </a:t>
            </a:r>
            <a:r>
              <a:rPr lang="en-US" altLang="zh-CN" sz="2200" spc="-100" dirty="0">
                <a:latin typeface="黑体" pitchFamily="49" charset="-122"/>
                <a:ea typeface="黑体" pitchFamily="49" charset="-122"/>
              </a:rPr>
              <a:t>+ APP</a:t>
            </a:r>
            <a:r>
              <a:rPr lang="zh-CN" altLang="en-US" sz="2200" spc="-100" dirty="0">
                <a:latin typeface="黑体" pitchFamily="49" charset="-122"/>
                <a:ea typeface="黑体" pitchFamily="49" charset="-122"/>
              </a:rPr>
              <a:t>模式</a:t>
            </a:r>
          </a:p>
        </p:txBody>
      </p:sp>
    </p:spTree>
    <p:extLst>
      <p:ext uri="{BB962C8B-B14F-4D97-AF65-F5344CB8AC3E}">
        <p14:creationId xmlns:p14="http://schemas.microsoft.com/office/powerpoint/2010/main" val="1670182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07503" y="341542"/>
            <a:ext cx="6120681" cy="574024"/>
            <a:chOff x="2843808" y="466281"/>
            <a:chExt cx="3744416" cy="447003"/>
          </a:xfrm>
        </p:grpSpPr>
        <p:sp>
          <p:nvSpPr>
            <p:cNvPr id="7"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8" name="矩形 7"/>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sp>
        <p:nvSpPr>
          <p:cNvPr id="4" name="矩形 3"/>
          <p:cNvSpPr/>
          <p:nvPr/>
        </p:nvSpPr>
        <p:spPr>
          <a:xfrm>
            <a:off x="395536" y="879266"/>
            <a:ext cx="8424936" cy="3708708"/>
          </a:xfrm>
          <a:prstGeom prst="rect">
            <a:avLst/>
          </a:prstGeom>
        </p:spPr>
        <p:txBody>
          <a:bodyPr wrap="square">
            <a:spAutoFit/>
          </a:bodyPr>
          <a:lstStyle/>
          <a:p>
            <a:pPr marL="342900" indent="-342900">
              <a:lnSpc>
                <a:spcPct val="200000"/>
              </a:lnSpc>
              <a:buFont typeface="Wingdings" pitchFamily="2" charset="2"/>
              <a:buChar char="Ø"/>
            </a:pPr>
            <a:r>
              <a:rPr lang="zh-CN" altLang="en-US" sz="2200" dirty="0">
                <a:solidFill>
                  <a:srgbClr val="FF0000"/>
                </a:solidFill>
                <a:latin typeface="黑体" pitchFamily="49" charset="-122"/>
                <a:ea typeface="黑体" pitchFamily="49" charset="-122"/>
              </a:rPr>
              <a:t>什么是移动互联网</a:t>
            </a:r>
            <a:r>
              <a:rPr lang="zh-CN" altLang="en-US" sz="2200" dirty="0" smtClean="0">
                <a:solidFill>
                  <a:srgbClr val="FF0000"/>
                </a:solidFill>
                <a:latin typeface="黑体" pitchFamily="49" charset="-122"/>
                <a:ea typeface="黑体" pitchFamily="49" charset="-122"/>
              </a:rPr>
              <a:t>入口？</a:t>
            </a:r>
            <a:endParaRPr lang="en-US" altLang="zh-CN" sz="2200" dirty="0">
              <a:solidFill>
                <a:srgbClr val="FF0000"/>
              </a:solidFill>
              <a:latin typeface="黑体" pitchFamily="49" charset="-122"/>
              <a:ea typeface="黑体" pitchFamily="49" charset="-122"/>
            </a:endParaRPr>
          </a:p>
          <a:p>
            <a:pPr>
              <a:lnSpc>
                <a:spcPct val="120000"/>
              </a:lnSpc>
            </a:pPr>
            <a:r>
              <a:rPr lang="zh-CN" altLang="en-US" sz="2200" dirty="0">
                <a:latin typeface="黑体" pitchFamily="49" charset="-122"/>
                <a:ea typeface="黑体" pitchFamily="49" charset="-122"/>
              </a:rPr>
              <a:t>用户接入移动互联网的第一站，通过移动网络获取信息、解决问题的第一接触点。在传统的商业领域，只要控制了渠道，也就离成功不远，在移动互联网时代，得入口者的天下的观点也同样适用。</a:t>
            </a:r>
            <a:endParaRPr lang="en-US" altLang="zh-CN" sz="2200" dirty="0">
              <a:latin typeface="黑体" pitchFamily="49" charset="-122"/>
              <a:ea typeface="黑体" pitchFamily="49" charset="-122"/>
            </a:endParaRPr>
          </a:p>
          <a:p>
            <a:pPr marL="342900" indent="-342900">
              <a:lnSpc>
                <a:spcPct val="200000"/>
              </a:lnSpc>
              <a:spcBef>
                <a:spcPts val="1800"/>
              </a:spcBef>
              <a:buFont typeface="Wingdings" pitchFamily="2" charset="2"/>
              <a:buChar char="Ø"/>
            </a:pPr>
            <a:r>
              <a:rPr lang="zh-CN" altLang="en-US" sz="2200" dirty="0">
                <a:solidFill>
                  <a:srgbClr val="FF0000"/>
                </a:solidFill>
                <a:latin typeface="黑体" pitchFamily="49" charset="-122"/>
                <a:ea typeface="黑体" pitchFamily="49" charset="-122"/>
              </a:rPr>
              <a:t>主要的移动互联网入口有哪些？</a:t>
            </a:r>
            <a:endParaRPr lang="en-US" altLang="zh-CN" sz="2200" dirty="0">
              <a:solidFill>
                <a:srgbClr val="FF0000"/>
              </a:solidFill>
              <a:latin typeface="黑体" pitchFamily="49" charset="-122"/>
              <a:ea typeface="黑体" pitchFamily="49" charset="-122"/>
            </a:endParaRPr>
          </a:p>
          <a:p>
            <a:pPr>
              <a:lnSpc>
                <a:spcPct val="120000"/>
              </a:lnSpc>
            </a:pPr>
            <a:r>
              <a:rPr lang="zh-CN" altLang="en-US" sz="2200" dirty="0">
                <a:latin typeface="黑体" pitchFamily="49" charset="-122"/>
                <a:ea typeface="黑体" pitchFamily="49" charset="-122"/>
              </a:rPr>
              <a:t>搜索引擎、移动浏览器、操作系统、</a:t>
            </a:r>
            <a:r>
              <a:rPr lang="en-US" altLang="zh-CN" sz="2200" dirty="0">
                <a:latin typeface="黑体" pitchFamily="49" charset="-122"/>
                <a:ea typeface="黑体" pitchFamily="49" charset="-122"/>
              </a:rPr>
              <a:t/>
            </a:r>
            <a:br>
              <a:rPr lang="en-US" altLang="zh-CN" sz="2200" dirty="0">
                <a:latin typeface="黑体" pitchFamily="49" charset="-122"/>
                <a:ea typeface="黑体" pitchFamily="49" charset="-122"/>
              </a:rPr>
            </a:br>
            <a:r>
              <a:rPr lang="zh-CN" altLang="en-US" sz="2200" dirty="0">
                <a:latin typeface="黑体" pitchFamily="49" charset="-122"/>
                <a:ea typeface="黑体" pitchFamily="49" charset="-122"/>
              </a:rPr>
              <a:t>应用程序、移动应用商店</a:t>
            </a:r>
            <a:r>
              <a:rPr lang="en-US" altLang="zh-CN" sz="2200" dirty="0">
                <a:latin typeface="黑体" pitchFamily="49" charset="-122"/>
                <a:ea typeface="黑体" pitchFamily="49" charset="-122"/>
              </a:rPr>
              <a:t>……</a:t>
            </a:r>
            <a:endParaRPr lang="zh-CN" altLang="en-US" sz="2200" dirty="0">
              <a:latin typeface="黑体" pitchFamily="49" charset="-122"/>
              <a:ea typeface="黑体" pitchFamily="49" charset="-122"/>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756" y="2835698"/>
            <a:ext cx="3058716" cy="227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11560" y="298852"/>
            <a:ext cx="5365571" cy="461665"/>
          </a:xfrm>
          <a:prstGeom prst="rect">
            <a:avLst/>
          </a:prstGeom>
        </p:spPr>
        <p:txBody>
          <a:bodyPr wrap="none">
            <a:spAutoFit/>
          </a:bodyPr>
          <a:lstStyle/>
          <a:p>
            <a:r>
              <a:rPr lang="zh-CN" altLang="en-US" sz="2400" dirty="0">
                <a:solidFill>
                  <a:schemeClr val="bg1"/>
                </a:solidFill>
                <a:latin typeface="黑体" pitchFamily="49" charset="-122"/>
                <a:ea typeface="黑体" pitchFamily="49" charset="-122"/>
              </a:rPr>
              <a:t>移动</a:t>
            </a:r>
            <a:r>
              <a:rPr lang="zh-CN" altLang="en-US" sz="2400" dirty="0" smtClean="0">
                <a:solidFill>
                  <a:schemeClr val="bg1"/>
                </a:solidFill>
                <a:latin typeface="黑体" pitchFamily="49" charset="-122"/>
                <a:ea typeface="黑体" pitchFamily="49" charset="-122"/>
              </a:rPr>
              <a:t>互联网重要概念</a:t>
            </a:r>
            <a:r>
              <a:rPr lang="en-US" altLang="zh-CN" sz="24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移动互联网入口</a:t>
            </a:r>
            <a:endParaRPr lang="zh-CN" altLang="en-US" sz="20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31627506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046230" y="2781730"/>
            <a:ext cx="1733682" cy="523220"/>
          </a:xfrm>
          <a:prstGeom prst="rect">
            <a:avLst/>
          </a:prstGeom>
          <a:solidFill>
            <a:srgbClr val="0070C0"/>
          </a:solidFill>
          <a:ln w="12700">
            <a:noFill/>
            <a:prstDash val="dash"/>
          </a:ln>
        </p:spPr>
        <p:txBody>
          <a:bodyPr wrap="square" rtlCol="0">
            <a:spAutoFit/>
          </a:bodyPr>
          <a:lstStyle/>
          <a:p>
            <a:pPr algn="ctr"/>
            <a:r>
              <a:rPr lang="zh-CN" altLang="en-US" sz="2800" dirty="0">
                <a:solidFill>
                  <a:prstClr val="white"/>
                </a:solidFill>
              </a:rPr>
              <a:t>商业模式</a:t>
            </a:r>
          </a:p>
        </p:txBody>
      </p:sp>
      <p:cxnSp>
        <p:nvCxnSpPr>
          <p:cNvPr id="4" name="直接连接符 3"/>
          <p:cNvCxnSpPr/>
          <p:nvPr/>
        </p:nvCxnSpPr>
        <p:spPr>
          <a:xfrm>
            <a:off x="1863038" y="1976435"/>
            <a:ext cx="0" cy="1613042"/>
          </a:xfrm>
          <a:prstGeom prst="line">
            <a:avLst/>
          </a:prstGeom>
          <a:ln w="3175">
            <a:solidFill>
              <a:srgbClr val="DDDDDD"/>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15616" y="2649087"/>
            <a:ext cx="23826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202" y="3423276"/>
            <a:ext cx="1224136" cy="369332"/>
          </a:xfrm>
          <a:prstGeom prst="rect">
            <a:avLst/>
          </a:prstGeom>
          <a:noFill/>
        </p:spPr>
        <p:txBody>
          <a:bodyPr wrap="square" rtlCol="0">
            <a:spAutoFit/>
          </a:bodyPr>
          <a:lstStyle/>
          <a:p>
            <a:r>
              <a:rPr lang="en-US" altLang="zh-CN" dirty="0" smtClean="0">
                <a:solidFill>
                  <a:srgbClr val="0070C0"/>
                </a:solidFill>
              </a:rPr>
              <a:t>&gt;&gt;&gt;</a:t>
            </a:r>
            <a:endParaRPr lang="zh-CN" altLang="en-US" dirty="0">
              <a:solidFill>
                <a:srgbClr val="0070C0"/>
              </a:solidFill>
            </a:endParaRPr>
          </a:p>
        </p:txBody>
      </p:sp>
      <p:sp>
        <p:nvSpPr>
          <p:cNvPr id="2" name="TextBox 1"/>
          <p:cNvSpPr txBox="1"/>
          <p:nvPr/>
        </p:nvSpPr>
        <p:spPr>
          <a:xfrm>
            <a:off x="1115616" y="1016382"/>
            <a:ext cx="749108" cy="2215991"/>
          </a:xfrm>
          <a:prstGeom prst="rect">
            <a:avLst/>
          </a:prstGeom>
          <a:noFill/>
        </p:spPr>
        <p:txBody>
          <a:bodyPr wrap="square" rtlCol="0">
            <a:spAutoFit/>
          </a:bodyPr>
          <a:lstStyle/>
          <a:p>
            <a:r>
              <a:rPr lang="en-US" altLang="zh-CN" sz="13800" dirty="0">
                <a:solidFill>
                  <a:srgbClr val="969696"/>
                </a:solidFill>
                <a:latin typeface="Serif Black" pitchFamily="2" charset="0"/>
                <a:ea typeface="DFKai-SB" pitchFamily="65" charset="-120"/>
              </a:rPr>
              <a:t>2</a:t>
            </a:r>
            <a:endParaRPr lang="zh-CN" altLang="en-US" sz="13800" dirty="0">
              <a:solidFill>
                <a:srgbClr val="969696"/>
              </a:solidFill>
              <a:latin typeface="Serif Black" pitchFamily="2" charset="0"/>
              <a:ea typeface="DFKai-SB" pitchFamily="65" charset="-120"/>
            </a:endParaRPr>
          </a:p>
        </p:txBody>
      </p:sp>
      <p:cxnSp>
        <p:nvCxnSpPr>
          <p:cNvPr id="18" name="直接连接符 17"/>
          <p:cNvCxnSpPr/>
          <p:nvPr/>
        </p:nvCxnSpPr>
        <p:spPr>
          <a:xfrm>
            <a:off x="-2484784" y="264908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864724" y="-211200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427984" y="1897544"/>
            <a:ext cx="4801314" cy="1754326"/>
          </a:xfrm>
          <a:prstGeom prst="rect">
            <a:avLst/>
          </a:prstGeom>
        </p:spPr>
        <p:txBody>
          <a:bodyPr wrap="none">
            <a:spAutoFit/>
          </a:bodyPr>
          <a:lstStyle/>
          <a:p>
            <a:pPr>
              <a:lnSpc>
                <a:spcPct val="150000"/>
              </a:lnSpc>
            </a:pPr>
            <a:r>
              <a:rPr lang="zh-CN" altLang="en-US" sz="2400" dirty="0" smtClean="0">
                <a:latin typeface="黑体" pitchFamily="49" charset="-122"/>
                <a:ea typeface="黑体" pitchFamily="49" charset="-122"/>
              </a:rPr>
              <a:t>十大商业模式</a:t>
            </a:r>
            <a:endParaRPr lang="en-US" altLang="zh-CN" sz="2400" dirty="0" smtClean="0">
              <a:latin typeface="黑体" pitchFamily="49" charset="-122"/>
              <a:ea typeface="黑体" pitchFamily="49" charset="-122"/>
            </a:endParaRPr>
          </a:p>
          <a:p>
            <a:pPr>
              <a:lnSpc>
                <a:spcPct val="150000"/>
              </a:lnSpc>
            </a:pPr>
            <a:r>
              <a:rPr lang="zh-CN" altLang="en-US" sz="2400" dirty="0">
                <a:latin typeface="黑体" pitchFamily="49" charset="-122"/>
                <a:ea typeface="黑体" pitchFamily="49" charset="-122"/>
              </a:rPr>
              <a:t>全球移动互联网商业模式发展层级</a:t>
            </a:r>
            <a:endParaRPr lang="en-US" altLang="zh-CN" sz="2400" dirty="0">
              <a:latin typeface="黑体" pitchFamily="49" charset="-122"/>
              <a:ea typeface="黑体" pitchFamily="49" charset="-122"/>
            </a:endParaRPr>
          </a:p>
          <a:p>
            <a:pPr>
              <a:lnSpc>
                <a:spcPct val="150000"/>
              </a:lnSpc>
            </a:pPr>
            <a:r>
              <a:rPr lang="zh-CN" altLang="en-US" sz="2400" dirty="0" smtClean="0">
                <a:latin typeface="黑体" pitchFamily="49" charset="-122"/>
                <a:ea typeface="黑体" pitchFamily="49" charset="-122"/>
              </a:rPr>
              <a:t>盈利模式</a:t>
            </a:r>
            <a:endParaRPr lang="zh-CN" altLang="en-US" sz="2000" dirty="0">
              <a:latin typeface="黑体" pitchFamily="49" charset="-122"/>
              <a:ea typeface="黑体" pitchFamily="49" charset="-122"/>
            </a:endParaRPr>
          </a:p>
        </p:txBody>
      </p:sp>
      <p:cxnSp>
        <p:nvCxnSpPr>
          <p:cNvPr id="12" name="直接连接符 11"/>
          <p:cNvCxnSpPr/>
          <p:nvPr/>
        </p:nvCxnSpPr>
        <p:spPr>
          <a:xfrm>
            <a:off x="4355976" y="2038828"/>
            <a:ext cx="0" cy="1613042"/>
          </a:xfrm>
          <a:prstGeom prst="line">
            <a:avLst/>
          </a:prstGeom>
          <a:ln w="3175">
            <a:solidFill>
              <a:srgbClr val="0099FF"/>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415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19"/>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18"/>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14:presetBounceEnd="64000">
                                      <p:stCondLst>
                                        <p:cond delay="0"/>
                                      </p:stCondLst>
                                      <p:childTnLst>
                                        <p:animMotion origin="layout" path="M 3.61111E-6 2.22222E-6 L 0.43698 0.00389 " pathEditMode="relative" rAng="0" ptsTypes="AA" p14:bounceEnd="64000">
                                          <p:cBhvr>
                                            <p:cTn id="17" dur="500" fill="hold"/>
                                            <p:tgtEl>
                                              <p:spTgt spid="9"/>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250"/>
                                            <p:tgtEl>
                                              <p:spTgt spid="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250"/>
                                            <p:tgtEl>
                                              <p:spTgt spid="20"/>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p:bldP spid="2"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19"/>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18"/>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stCondLst>
                                        <p:cond delay="0"/>
                                      </p:stCondLst>
                                      <p:childTnLst>
                                        <p:animMotion origin="layout" path="M 3.61111E-6 2.22222E-6 L 0.43698 0.00389 " pathEditMode="relative" rAng="0" ptsTypes="AA">
                                          <p:cBhvr>
                                            <p:cTn id="17" dur="500" fill="hold"/>
                                            <p:tgtEl>
                                              <p:spTgt spid="9"/>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250"/>
                                            <p:tgtEl>
                                              <p:spTgt spid="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250"/>
                                            <p:tgtEl>
                                              <p:spTgt spid="20"/>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p:bldP spid="2" grpId="0"/>
          <p:bldP spid="1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7504" y="341542"/>
            <a:ext cx="3744416" cy="574024"/>
            <a:chOff x="2843808" y="466281"/>
            <a:chExt cx="3744416" cy="447003"/>
          </a:xfrm>
        </p:grpSpPr>
        <p:sp>
          <p:nvSpPr>
            <p:cNvPr id="8"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9" name="矩形 8"/>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4112"/>
          <a:stretch/>
        </p:blipFill>
        <p:spPr>
          <a:xfrm>
            <a:off x="5740536" y="-14027"/>
            <a:ext cx="3408444" cy="2369754"/>
          </a:xfrm>
          <a:prstGeom prst="rect">
            <a:avLst/>
          </a:prstGeom>
          <a:ln>
            <a:noFill/>
          </a:ln>
        </p:spPr>
      </p:pic>
      <p:sp>
        <p:nvSpPr>
          <p:cNvPr id="2" name="矩形 1"/>
          <p:cNvSpPr/>
          <p:nvPr/>
        </p:nvSpPr>
        <p:spPr>
          <a:xfrm>
            <a:off x="-468560" y="1234370"/>
            <a:ext cx="8208912" cy="3785652"/>
          </a:xfrm>
          <a:prstGeom prst="rect">
            <a:avLst/>
          </a:prstGeom>
        </p:spPr>
        <p:txBody>
          <a:bodyPr wrap="square">
            <a:spAutoFit/>
          </a:bodyPr>
          <a:lstStyle/>
          <a:p>
            <a:pPr lvl="0">
              <a:lnSpc>
                <a:spcPct val="120000"/>
              </a:lnSpc>
            </a:pPr>
            <a:r>
              <a:rPr lang="zh-CN" altLang="en-US" sz="2000" b="1" dirty="0" smtClean="0">
                <a:solidFill>
                  <a:prstClr val="black"/>
                </a:solidFill>
                <a:latin typeface="黑体" pitchFamily="49" charset="-122"/>
                <a:ea typeface="黑体" pitchFamily="49" charset="-122"/>
              </a:rPr>
              <a:t>                   </a:t>
            </a:r>
            <a:r>
              <a:rPr lang="zh-CN" altLang="en-US" sz="2000" b="1" dirty="0" smtClean="0">
                <a:solidFill>
                  <a:srgbClr val="FF0000"/>
                </a:solidFill>
                <a:latin typeface="黑体" pitchFamily="49" charset="-122"/>
                <a:ea typeface="黑体" pitchFamily="49" charset="-122"/>
              </a:rPr>
              <a:t>移动</a:t>
            </a:r>
            <a:r>
              <a:rPr lang="zh-CN" altLang="en-US" sz="2000" b="1" dirty="0">
                <a:solidFill>
                  <a:srgbClr val="FF0000"/>
                </a:solidFill>
                <a:latin typeface="黑体" pitchFamily="49" charset="-122"/>
                <a:ea typeface="黑体" pitchFamily="49" charset="-122"/>
              </a:rPr>
              <a:t>支付 </a:t>
            </a:r>
            <a:r>
              <a:rPr lang="zh-CN" altLang="en-US" sz="2000" b="1" dirty="0" smtClean="0">
                <a:solidFill>
                  <a:srgbClr val="FF0000"/>
                </a:solidFill>
                <a:latin typeface="黑体" pitchFamily="49" charset="-122"/>
                <a:ea typeface="黑体" pitchFamily="49" charset="-122"/>
              </a:rPr>
              <a:t> </a:t>
            </a:r>
            <a:r>
              <a:rPr lang="zh-CN" altLang="en-US" sz="2000" dirty="0">
                <a:solidFill>
                  <a:prstClr val="black"/>
                </a:solidFill>
                <a:latin typeface="黑体" pitchFamily="49" charset="-122"/>
                <a:ea typeface="黑体" pitchFamily="49" charset="-122"/>
              </a:rPr>
              <a:t>蕴藏巨大商机</a:t>
            </a:r>
          </a:p>
          <a:p>
            <a:pPr lvl="0">
              <a:lnSpc>
                <a:spcPct val="120000"/>
              </a:lnSpc>
            </a:pPr>
            <a:r>
              <a:rPr lang="zh-CN" altLang="en-US" sz="2000" b="1" dirty="0">
                <a:solidFill>
                  <a:srgbClr val="FF0000"/>
                </a:solidFill>
                <a:latin typeface="黑体" pitchFamily="49" charset="-122"/>
                <a:ea typeface="黑体" pitchFamily="49" charset="-122"/>
              </a:rPr>
              <a:t>               移动电子商务  </a:t>
            </a:r>
            <a:r>
              <a:rPr lang="zh-CN" altLang="en-US" sz="2000" dirty="0" smtClean="0">
                <a:solidFill>
                  <a:prstClr val="black"/>
                </a:solidFill>
                <a:latin typeface="黑体" pitchFamily="49" charset="-122"/>
                <a:ea typeface="黑体" pitchFamily="49" charset="-122"/>
              </a:rPr>
              <a:t>春天</a:t>
            </a:r>
            <a:r>
              <a:rPr lang="zh-CN" altLang="en-US" sz="2000" dirty="0">
                <a:solidFill>
                  <a:prstClr val="black"/>
                </a:solidFill>
                <a:latin typeface="黑体" pitchFamily="49" charset="-122"/>
                <a:ea typeface="黑体" pitchFamily="49" charset="-122"/>
              </a:rPr>
              <a:t>即将到来</a:t>
            </a:r>
          </a:p>
          <a:p>
            <a:pPr>
              <a:lnSpc>
                <a:spcPct val="120000"/>
              </a:lnSpc>
            </a:pPr>
            <a:r>
              <a:rPr lang="zh-CN" altLang="en-US" sz="2000" b="1" dirty="0">
                <a:solidFill>
                  <a:srgbClr val="FF0000"/>
                </a:solidFill>
                <a:latin typeface="黑体" pitchFamily="49" charset="-122"/>
                <a:ea typeface="黑体" pitchFamily="49" charset="-122"/>
              </a:rPr>
              <a:t>                   移动社交  </a:t>
            </a:r>
            <a:r>
              <a:rPr lang="zh-CN" altLang="en-US" sz="2000" dirty="0" smtClean="0">
                <a:latin typeface="黑体" pitchFamily="49" charset="-122"/>
                <a:ea typeface="黑体" pitchFamily="49" charset="-122"/>
              </a:rPr>
              <a:t>将成客户数字化生存的平台</a:t>
            </a:r>
          </a:p>
          <a:p>
            <a:pPr>
              <a:lnSpc>
                <a:spcPct val="120000"/>
              </a:lnSpc>
            </a:pPr>
            <a:r>
              <a:rPr lang="zh-CN" altLang="en-US" sz="2000" b="1" dirty="0" smtClean="0">
                <a:latin typeface="黑体" pitchFamily="49" charset="-122"/>
                <a:ea typeface="黑体" pitchFamily="49" charset="-122"/>
              </a:rPr>
              <a:t>                   </a:t>
            </a:r>
            <a:r>
              <a:rPr lang="zh-CN" altLang="en-US" sz="2000" b="1" dirty="0">
                <a:solidFill>
                  <a:srgbClr val="FF0000"/>
                </a:solidFill>
                <a:latin typeface="黑体" pitchFamily="49" charset="-122"/>
                <a:ea typeface="黑体" pitchFamily="49" charset="-122"/>
              </a:rPr>
              <a:t>移动广告  </a:t>
            </a:r>
            <a:r>
              <a:rPr lang="zh-CN" altLang="en-US" sz="2000" dirty="0" smtClean="0">
                <a:latin typeface="黑体" pitchFamily="49" charset="-122"/>
                <a:ea typeface="黑体" pitchFamily="49" charset="-122"/>
              </a:rPr>
              <a:t>将</a:t>
            </a:r>
            <a:r>
              <a:rPr lang="zh-CN" altLang="en-US" sz="2000" dirty="0">
                <a:latin typeface="黑体" pitchFamily="49" charset="-122"/>
                <a:ea typeface="黑体" pitchFamily="49" charset="-122"/>
              </a:rPr>
              <a:t>是移动互联网的主要盈利来源</a:t>
            </a:r>
          </a:p>
          <a:p>
            <a:pPr>
              <a:lnSpc>
                <a:spcPct val="120000"/>
              </a:lnSpc>
            </a:pPr>
            <a:r>
              <a:rPr lang="zh-CN" altLang="en-US" sz="2000" b="1" dirty="0">
                <a:solidFill>
                  <a:srgbClr val="FF0000"/>
                </a:solidFill>
                <a:latin typeface="黑体" pitchFamily="49" charset="-122"/>
                <a:ea typeface="黑体" pitchFamily="49" charset="-122"/>
              </a:rPr>
              <a:t>                   手机游戏  </a:t>
            </a:r>
            <a:r>
              <a:rPr lang="zh-CN" altLang="en-US" sz="2000" dirty="0" smtClean="0">
                <a:latin typeface="黑体" pitchFamily="49" charset="-122"/>
                <a:ea typeface="黑体" pitchFamily="49" charset="-122"/>
              </a:rPr>
              <a:t>将</a:t>
            </a:r>
            <a:r>
              <a:rPr lang="zh-CN" altLang="en-US" sz="2000" dirty="0">
                <a:latin typeface="黑体" pitchFamily="49" charset="-122"/>
                <a:ea typeface="黑体" pitchFamily="49" charset="-122"/>
              </a:rPr>
              <a:t>成为娱乐化先锋</a:t>
            </a:r>
          </a:p>
          <a:p>
            <a:pPr>
              <a:lnSpc>
                <a:spcPct val="120000"/>
              </a:lnSpc>
            </a:pPr>
            <a:r>
              <a:rPr lang="zh-CN" altLang="en-US" sz="2000" b="1" dirty="0">
                <a:solidFill>
                  <a:srgbClr val="FF0000"/>
                </a:solidFill>
                <a:latin typeface="黑体" pitchFamily="49" charset="-122"/>
                <a:ea typeface="黑体" pitchFamily="49" charset="-122"/>
              </a:rPr>
              <a:t>                   手机电视  </a:t>
            </a:r>
            <a:r>
              <a:rPr lang="zh-CN" altLang="en-US" sz="2000" dirty="0" smtClean="0">
                <a:latin typeface="黑体" pitchFamily="49" charset="-122"/>
                <a:ea typeface="黑体" pitchFamily="49" charset="-122"/>
              </a:rPr>
              <a:t>将</a:t>
            </a:r>
            <a:r>
              <a:rPr lang="zh-CN" altLang="en-US" sz="2000" dirty="0">
                <a:latin typeface="黑体" pitchFamily="49" charset="-122"/>
                <a:ea typeface="黑体" pitchFamily="49" charset="-122"/>
              </a:rPr>
              <a:t>成为时尚人士新宠</a:t>
            </a:r>
          </a:p>
          <a:p>
            <a:pPr>
              <a:lnSpc>
                <a:spcPct val="120000"/>
              </a:lnSpc>
            </a:pPr>
            <a:r>
              <a:rPr lang="zh-CN" altLang="en-US" sz="2000" b="1" dirty="0" smtClean="0">
                <a:latin typeface="黑体" pitchFamily="49" charset="-122"/>
                <a:ea typeface="黑体" pitchFamily="49" charset="-122"/>
              </a:rPr>
              <a:t>               </a:t>
            </a:r>
            <a:r>
              <a:rPr lang="zh-CN" altLang="en-US" sz="2000" b="1" dirty="0">
                <a:solidFill>
                  <a:srgbClr val="FF0000"/>
                </a:solidFill>
                <a:latin typeface="黑体" pitchFamily="49" charset="-122"/>
                <a:ea typeface="黑体" pitchFamily="49" charset="-122"/>
              </a:rPr>
              <a:t>移动电子阅读  </a:t>
            </a:r>
            <a:r>
              <a:rPr lang="zh-CN" altLang="en-US" sz="2000" dirty="0" smtClean="0">
                <a:latin typeface="黑体" pitchFamily="49" charset="-122"/>
                <a:ea typeface="黑体" pitchFamily="49" charset="-122"/>
              </a:rPr>
              <a:t>填补</a:t>
            </a:r>
            <a:r>
              <a:rPr lang="zh-CN" altLang="en-US" sz="2000" dirty="0">
                <a:latin typeface="黑体" pitchFamily="49" charset="-122"/>
                <a:ea typeface="黑体" pitchFamily="49" charset="-122"/>
              </a:rPr>
              <a:t>狭缝时间</a:t>
            </a:r>
          </a:p>
          <a:p>
            <a:pPr>
              <a:lnSpc>
                <a:spcPct val="120000"/>
              </a:lnSpc>
            </a:pPr>
            <a:r>
              <a:rPr lang="zh-CN" altLang="en-US" sz="2000" b="1" dirty="0">
                <a:solidFill>
                  <a:srgbClr val="FF0000"/>
                </a:solidFill>
                <a:latin typeface="黑体" pitchFamily="49" charset="-122"/>
                <a:ea typeface="黑体" pitchFamily="49" charset="-122"/>
              </a:rPr>
              <a:t>               移动定位服务  </a:t>
            </a:r>
            <a:r>
              <a:rPr lang="zh-CN" altLang="en-US" sz="2000" dirty="0" smtClean="0">
                <a:latin typeface="黑体" pitchFamily="49" charset="-122"/>
                <a:ea typeface="黑体" pitchFamily="49" charset="-122"/>
              </a:rPr>
              <a:t>提供</a:t>
            </a:r>
            <a:r>
              <a:rPr lang="zh-CN" altLang="en-US" sz="2000" dirty="0">
                <a:latin typeface="黑体" pitchFamily="49" charset="-122"/>
                <a:ea typeface="黑体" pitchFamily="49" charset="-122"/>
              </a:rPr>
              <a:t>个性化信息</a:t>
            </a:r>
          </a:p>
          <a:p>
            <a:pPr>
              <a:lnSpc>
                <a:spcPct val="120000"/>
              </a:lnSpc>
            </a:pPr>
            <a:r>
              <a:rPr lang="zh-CN" altLang="en-US" sz="2000" b="1" dirty="0">
                <a:solidFill>
                  <a:srgbClr val="FF0000"/>
                </a:solidFill>
                <a:latin typeface="黑体" pitchFamily="49" charset="-122"/>
                <a:ea typeface="黑体" pitchFamily="49" charset="-122"/>
              </a:rPr>
              <a:t>                   手机搜索  </a:t>
            </a:r>
            <a:r>
              <a:rPr lang="zh-CN" altLang="en-US" sz="2000" dirty="0" smtClean="0">
                <a:latin typeface="黑体" pitchFamily="49" charset="-122"/>
                <a:ea typeface="黑体" pitchFamily="49" charset="-122"/>
              </a:rPr>
              <a:t>将</a:t>
            </a:r>
            <a:r>
              <a:rPr lang="zh-CN" altLang="en-US" sz="2000" dirty="0">
                <a:latin typeface="黑体" pitchFamily="49" charset="-122"/>
                <a:ea typeface="黑体" pitchFamily="49" charset="-122"/>
              </a:rPr>
              <a:t>成为移动互联网发展的助推器</a:t>
            </a:r>
          </a:p>
          <a:p>
            <a:pPr>
              <a:lnSpc>
                <a:spcPct val="120000"/>
              </a:lnSpc>
            </a:pPr>
            <a:r>
              <a:rPr lang="zh-CN" altLang="en-US" sz="2000" b="1" dirty="0">
                <a:solidFill>
                  <a:srgbClr val="FF0000"/>
                </a:solidFill>
                <a:latin typeface="黑体" pitchFamily="49" charset="-122"/>
                <a:ea typeface="黑体" pitchFamily="49" charset="-122"/>
              </a:rPr>
              <a:t>           手机内容共享服务  </a:t>
            </a:r>
            <a:r>
              <a:rPr lang="zh-CN" altLang="en-US" sz="2000" dirty="0" smtClean="0">
                <a:latin typeface="黑体" pitchFamily="49" charset="-122"/>
                <a:ea typeface="黑体" pitchFamily="49" charset="-122"/>
              </a:rPr>
              <a:t>将</a:t>
            </a:r>
            <a:r>
              <a:rPr lang="zh-CN" altLang="en-US" sz="2000" dirty="0">
                <a:latin typeface="黑体" pitchFamily="49" charset="-122"/>
                <a:ea typeface="黑体" pitchFamily="49" charset="-122"/>
              </a:rPr>
              <a:t>成为客户的</a:t>
            </a:r>
            <a:r>
              <a:rPr lang="zh-CN" altLang="en-US" sz="2000" dirty="0" smtClean="0">
                <a:latin typeface="黑体" pitchFamily="49" charset="-122"/>
                <a:ea typeface="黑体" pitchFamily="49" charset="-122"/>
              </a:rPr>
              <a:t>黏合剂</a:t>
            </a:r>
            <a:r>
              <a:rPr lang="zh-CN" altLang="en-US" sz="2000" b="1" dirty="0" smtClean="0">
                <a:latin typeface="黑体" pitchFamily="49" charset="-122"/>
                <a:ea typeface="黑体" pitchFamily="49" charset="-122"/>
              </a:rPr>
              <a:t>                   </a:t>
            </a:r>
            <a:endParaRPr lang="zh-CN" altLang="en-US" sz="2000" dirty="0">
              <a:latin typeface="黑体" pitchFamily="49" charset="-122"/>
              <a:ea typeface="黑体" pitchFamily="49" charset="-122"/>
            </a:endParaRPr>
          </a:p>
        </p:txBody>
      </p:sp>
      <p:sp>
        <p:nvSpPr>
          <p:cNvPr id="6" name="矩形 5"/>
          <p:cNvSpPr/>
          <p:nvPr/>
        </p:nvSpPr>
        <p:spPr>
          <a:xfrm>
            <a:off x="611560" y="298852"/>
            <a:ext cx="2031325" cy="461665"/>
          </a:xfrm>
          <a:prstGeom prst="rect">
            <a:avLst/>
          </a:prstGeom>
        </p:spPr>
        <p:txBody>
          <a:bodyPr wrap="none">
            <a:spAutoFit/>
          </a:bodyPr>
          <a:lstStyle/>
          <a:p>
            <a:r>
              <a:rPr lang="zh-CN" altLang="en-US" sz="2400" dirty="0">
                <a:solidFill>
                  <a:schemeClr val="bg1"/>
                </a:solidFill>
                <a:latin typeface="黑体" pitchFamily="49" charset="-122"/>
                <a:ea typeface="黑体" pitchFamily="49" charset="-122"/>
              </a:rPr>
              <a:t>十</a:t>
            </a:r>
            <a:r>
              <a:rPr lang="zh-CN" altLang="en-US" sz="2400" dirty="0" smtClean="0">
                <a:solidFill>
                  <a:schemeClr val="bg1"/>
                </a:solidFill>
                <a:latin typeface="黑体" pitchFamily="49" charset="-122"/>
                <a:ea typeface="黑体" pitchFamily="49" charset="-122"/>
              </a:rPr>
              <a:t>大商业模式</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155319208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869"/>
          <a:stretch/>
        </p:blipFill>
        <p:spPr bwMode="auto">
          <a:xfrm>
            <a:off x="117004" y="816149"/>
            <a:ext cx="8889060" cy="4275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107503" y="341542"/>
            <a:ext cx="5976665" cy="574024"/>
            <a:chOff x="2843808" y="466281"/>
            <a:chExt cx="3744416" cy="447003"/>
          </a:xfrm>
        </p:grpSpPr>
        <p:sp>
          <p:nvSpPr>
            <p:cNvPr id="16"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17" name="矩形 16"/>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grpSp>
        <p:nvGrpSpPr>
          <p:cNvPr id="7" name="组合 6"/>
          <p:cNvGrpSpPr/>
          <p:nvPr/>
        </p:nvGrpSpPr>
        <p:grpSpPr>
          <a:xfrm>
            <a:off x="2599" y="3639319"/>
            <a:ext cx="9144000" cy="1524719"/>
            <a:chOff x="2599" y="3639319"/>
            <a:chExt cx="9144000" cy="1524719"/>
          </a:xfrm>
        </p:grpSpPr>
        <p:sp>
          <p:nvSpPr>
            <p:cNvPr id="6" name="矩形 5"/>
            <p:cNvSpPr/>
            <p:nvPr/>
          </p:nvSpPr>
          <p:spPr>
            <a:xfrm>
              <a:off x="2599" y="3639319"/>
              <a:ext cx="9144000" cy="1524719"/>
            </a:xfrm>
            <a:prstGeom prst="rect">
              <a:avLst/>
            </a:prstGeom>
            <a:solidFill>
              <a:srgbClr val="00B0F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smtClean="0">
                  <a:effectLst>
                    <a:outerShdw blurRad="50800" dist="38100" dir="5400000" algn="t" rotWithShape="0">
                      <a:prstClr val="black">
                        <a:alpha val="40000"/>
                      </a:prstClr>
                    </a:outerShdw>
                  </a:effectLst>
                  <a:latin typeface="黑体" pitchFamily="49" charset="-122"/>
                  <a:ea typeface="黑体" pitchFamily="49" charset="-122"/>
                </a:rPr>
                <a:t>But</a:t>
              </a:r>
              <a:r>
                <a:rPr lang="zh-CN" altLang="en-US" sz="3600" b="1" dirty="0" smtClean="0">
                  <a:effectLst>
                    <a:outerShdw blurRad="50800" dist="38100" dir="5400000" algn="t" rotWithShape="0">
                      <a:prstClr val="black">
                        <a:alpha val="40000"/>
                      </a:prstClr>
                    </a:outerShdw>
                  </a:effectLst>
                  <a:latin typeface="黑体" pitchFamily="49" charset="-122"/>
                  <a:ea typeface="黑体" pitchFamily="49" charset="-122"/>
                </a:rPr>
                <a:t>，手机电视生不逢时</a:t>
              </a:r>
              <a:r>
                <a:rPr lang="zh-CN" altLang="en-US" sz="3600" b="1" dirty="0" smtClean="0">
                  <a:effectLst>
                    <a:outerShdw blurRad="50800" dist="38100" dir="5400000" algn="t" rotWithShape="0">
                      <a:prstClr val="black">
                        <a:alpha val="40000"/>
                      </a:prstClr>
                    </a:outerShdw>
                  </a:effectLst>
                  <a:latin typeface="黑体" pitchFamily="49" charset="-122"/>
                  <a:ea typeface="黑体" pitchFamily="49" charset="-122"/>
                </a:rPr>
                <a:t>，注定消亡</a:t>
              </a:r>
              <a:endParaRPr lang="en-US" altLang="zh-CN" sz="3600" b="1" dirty="0" smtClean="0">
                <a:effectLst>
                  <a:outerShdw blurRad="50800" dist="38100" dir="5400000" algn="t" rotWithShape="0">
                    <a:prstClr val="black">
                      <a:alpha val="40000"/>
                    </a:prstClr>
                  </a:outerShdw>
                </a:effectLst>
                <a:latin typeface="黑体" pitchFamily="49" charset="-122"/>
                <a:ea typeface="黑体" pitchFamily="49" charset="-122"/>
              </a:endParaRPr>
            </a:p>
            <a:p>
              <a:endParaRPr lang="zh-CN" altLang="en-US" sz="3600" b="1" dirty="0">
                <a:effectLst>
                  <a:outerShdw blurRad="50800" dist="38100" dir="5400000" algn="t" rotWithShape="0">
                    <a:prstClr val="black">
                      <a:alpha val="40000"/>
                    </a:prstClr>
                  </a:outerShdw>
                </a:effectLst>
                <a:latin typeface="黑体" pitchFamily="49" charset="-122"/>
                <a:ea typeface="黑体" pitchFamily="49" charset="-122"/>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4471528"/>
              <a:ext cx="5619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48" y="4485815"/>
              <a:ext cx="5429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1958" y="4485815"/>
              <a:ext cx="5524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488126" y="3816903"/>
              <a:ext cx="1368152" cy="584775"/>
            </a:xfrm>
            <a:prstGeom prst="rect">
              <a:avLst/>
            </a:prstGeom>
            <a:noFill/>
          </p:spPr>
          <p:txBody>
            <a:bodyPr wrap="square" rtlCol="0">
              <a:spAutoFit/>
            </a:bodyPr>
            <a:lstStyle/>
            <a:p>
              <a:r>
                <a:rPr lang="en-US" altLang="zh-CN" sz="3200" dirty="0" smtClean="0">
                  <a:solidFill>
                    <a:schemeClr val="bg1"/>
                  </a:solidFill>
                </a:rPr>
                <a:t>……</a:t>
              </a:r>
              <a:endParaRPr lang="zh-CN" altLang="en-US" sz="3200" dirty="0">
                <a:solidFill>
                  <a:schemeClr val="bg1"/>
                </a:solidFill>
              </a:endParaRPr>
            </a:p>
          </p:txBody>
        </p:sp>
      </p:gr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0719" y="123478"/>
            <a:ext cx="2154930" cy="1617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611560" y="298852"/>
            <a:ext cx="4955203" cy="461665"/>
          </a:xfrm>
          <a:prstGeom prst="rect">
            <a:avLst/>
          </a:prstGeom>
        </p:spPr>
        <p:txBody>
          <a:bodyPr wrap="none">
            <a:spAutoFit/>
          </a:bodyPr>
          <a:lstStyle/>
          <a:p>
            <a:r>
              <a:rPr lang="zh-CN" altLang="en-US" sz="2400" dirty="0">
                <a:solidFill>
                  <a:schemeClr val="bg1"/>
                </a:solidFill>
                <a:latin typeface="黑体" pitchFamily="49" charset="-122"/>
                <a:ea typeface="黑体" pitchFamily="49" charset="-122"/>
              </a:rPr>
              <a:t>十大商业</a:t>
            </a:r>
            <a:r>
              <a:rPr lang="zh-CN" altLang="en-US" sz="2400" dirty="0" smtClean="0">
                <a:solidFill>
                  <a:schemeClr val="bg1"/>
                </a:solidFill>
                <a:latin typeface="黑体" pitchFamily="49" charset="-122"/>
                <a:ea typeface="黑体" pitchFamily="49" charset="-122"/>
              </a:rPr>
              <a:t>模式</a:t>
            </a:r>
            <a:r>
              <a:rPr lang="en-US" altLang="zh-CN" sz="24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生不逢时的手机电视</a:t>
            </a:r>
            <a:endParaRPr lang="zh-CN" altLang="en-US" sz="20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3196831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7504" y="341542"/>
            <a:ext cx="5616624" cy="574024"/>
            <a:chOff x="2843808" y="466281"/>
            <a:chExt cx="3744416" cy="447003"/>
          </a:xfrm>
        </p:grpSpPr>
        <p:sp>
          <p:nvSpPr>
            <p:cNvPr id="10"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11" name="矩形 10"/>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777" t="15481" r="53239" b="2289"/>
          <a:stretch/>
        </p:blipFill>
        <p:spPr bwMode="auto">
          <a:xfrm>
            <a:off x="927099" y="927101"/>
            <a:ext cx="3136901"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67544" y="1018346"/>
            <a:ext cx="395439" cy="3785652"/>
          </a:xfrm>
          <a:prstGeom prst="rect">
            <a:avLst/>
          </a:prstGeom>
        </p:spPr>
        <p:txBody>
          <a:bodyPr wrap="square">
            <a:spAutoFit/>
          </a:bodyPr>
          <a:lstStyle/>
          <a:p>
            <a:r>
              <a:rPr lang="zh-CN" altLang="en-US" sz="1600" dirty="0">
                <a:latin typeface="黑体" pitchFamily="49" charset="-122"/>
                <a:ea typeface="黑体" pitchFamily="49" charset="-122"/>
              </a:rPr>
              <a:t>移动互联网商业模式演进发展路径</a:t>
            </a:r>
            <a:endParaRPr lang="en-US" altLang="zh-CN" sz="1600" dirty="0">
              <a:latin typeface="黑体" pitchFamily="49" charset="-122"/>
              <a:ea typeface="黑体" pitchFamily="49" charset="-122"/>
            </a:endParaRPr>
          </a:p>
        </p:txBody>
      </p:sp>
      <p:sp>
        <p:nvSpPr>
          <p:cNvPr id="6" name="矩形 5"/>
          <p:cNvSpPr/>
          <p:nvPr/>
        </p:nvSpPr>
        <p:spPr>
          <a:xfrm>
            <a:off x="4067944" y="1171654"/>
            <a:ext cx="5004048" cy="3416320"/>
          </a:xfrm>
          <a:prstGeom prst="rect">
            <a:avLst/>
          </a:prstGeom>
        </p:spPr>
        <p:txBody>
          <a:bodyPr wrap="square">
            <a:spAutoFit/>
          </a:bodyPr>
          <a:lstStyle/>
          <a:p>
            <a:pPr>
              <a:spcAft>
                <a:spcPts val="600"/>
              </a:spcAft>
            </a:pPr>
            <a:r>
              <a:rPr lang="zh-CN" altLang="en-US" sz="1400" dirty="0">
                <a:solidFill>
                  <a:srgbClr val="FF0000"/>
                </a:solidFill>
                <a:latin typeface="黑体" pitchFamily="49" charset="-122"/>
                <a:ea typeface="黑体" pitchFamily="49" charset="-122"/>
              </a:rPr>
              <a:t>个性化模式：</a:t>
            </a:r>
            <a:r>
              <a:rPr lang="zh-CN" altLang="en-US" sz="1400" dirty="0">
                <a:latin typeface="黑体" pitchFamily="49" charset="-122"/>
                <a:ea typeface="黑体" pitchFamily="49" charset="-122"/>
              </a:rPr>
              <a:t>代表移动互联网的未来，用户付费形式多种多样，能根据时间、空间等轴线来实现用户场景化的一站式服务，向高度的个性化定制趋势发展。</a:t>
            </a:r>
            <a:endParaRPr lang="en-US" altLang="zh-CN" sz="1400" dirty="0">
              <a:latin typeface="黑体" pitchFamily="49" charset="-122"/>
              <a:ea typeface="黑体" pitchFamily="49" charset="-122"/>
            </a:endParaRPr>
          </a:p>
          <a:p>
            <a:pPr>
              <a:spcAft>
                <a:spcPts val="600"/>
              </a:spcAft>
            </a:pPr>
            <a:r>
              <a:rPr lang="zh-CN" altLang="en-US" sz="1400" dirty="0">
                <a:solidFill>
                  <a:srgbClr val="FF0000"/>
                </a:solidFill>
                <a:latin typeface="黑体" pitchFamily="49" charset="-122"/>
                <a:ea typeface="黑体" pitchFamily="49" charset="-122"/>
              </a:rPr>
              <a:t>广告模式：</a:t>
            </a:r>
            <a:r>
              <a:rPr lang="zh-CN" altLang="en-US" sz="1400" dirty="0">
                <a:latin typeface="黑体" pitchFamily="49" charset="-122"/>
                <a:ea typeface="黑体" pitchFamily="49" charset="-122"/>
              </a:rPr>
              <a:t>典型如移动社交应用、手机浏览器等免费</a:t>
            </a:r>
            <a:r>
              <a:rPr lang="en-US" altLang="zh-CN" sz="1400" dirty="0">
                <a:latin typeface="黑体" pitchFamily="49" charset="-122"/>
                <a:ea typeface="黑体" pitchFamily="49" charset="-122"/>
              </a:rPr>
              <a:t>APP</a:t>
            </a:r>
            <a:r>
              <a:rPr lang="zh-CN" altLang="en-US" sz="1400" dirty="0">
                <a:latin typeface="黑体" pitchFamily="49" charset="-122"/>
                <a:ea typeface="黑体" pitchFamily="49" charset="-122"/>
              </a:rPr>
              <a:t>中的商家付费广告模式，代表厂商：谷歌、百度、腾讯、新浪微博等。</a:t>
            </a:r>
            <a:endParaRPr lang="en-US" altLang="zh-CN" sz="1400" dirty="0">
              <a:latin typeface="黑体" pitchFamily="49" charset="-122"/>
              <a:ea typeface="黑体" pitchFamily="49" charset="-122"/>
            </a:endParaRPr>
          </a:p>
          <a:p>
            <a:pPr>
              <a:spcAft>
                <a:spcPts val="600"/>
              </a:spcAft>
            </a:pPr>
            <a:r>
              <a:rPr lang="zh-CN" altLang="en-US" sz="1400" dirty="0" smtClean="0">
                <a:solidFill>
                  <a:srgbClr val="FF0000"/>
                </a:solidFill>
                <a:latin typeface="黑体" pitchFamily="49" charset="-122"/>
                <a:ea typeface="黑体" pitchFamily="49" charset="-122"/>
              </a:rPr>
              <a:t>电</a:t>
            </a:r>
            <a:r>
              <a:rPr lang="zh-CN" altLang="en-US" sz="1400" dirty="0">
                <a:solidFill>
                  <a:srgbClr val="FF0000"/>
                </a:solidFill>
                <a:latin typeface="黑体" pitchFamily="49" charset="-122"/>
                <a:ea typeface="黑体" pitchFamily="49" charset="-122"/>
              </a:rPr>
              <a:t>商模式：</a:t>
            </a:r>
            <a:r>
              <a:rPr lang="zh-CN" altLang="en-US" sz="1400" dirty="0">
                <a:latin typeface="黑体" pitchFamily="49" charset="-122"/>
                <a:ea typeface="黑体" pitchFamily="49" charset="-122"/>
              </a:rPr>
              <a:t>典型如移动电商零售、手机团购、手机生活服务等</a:t>
            </a:r>
            <a:r>
              <a:rPr lang="en-US" altLang="zh-CN" sz="1400" dirty="0">
                <a:latin typeface="黑体" pitchFamily="49" charset="-122"/>
                <a:ea typeface="黑体" pitchFamily="49" charset="-122"/>
              </a:rPr>
              <a:t>B2C</a:t>
            </a:r>
            <a:r>
              <a:rPr lang="zh-CN" altLang="en-US" sz="1400" dirty="0">
                <a:latin typeface="黑体" pitchFamily="49" charset="-122"/>
                <a:ea typeface="黑体" pitchFamily="49" charset="-122"/>
              </a:rPr>
              <a:t>交易商业模式，代表厂商：亚马逊、阿里巴巴、美团等。</a:t>
            </a:r>
            <a:endParaRPr lang="en-US" altLang="zh-CN" sz="1400" dirty="0">
              <a:latin typeface="黑体" pitchFamily="49" charset="-122"/>
              <a:ea typeface="黑体" pitchFamily="49" charset="-122"/>
            </a:endParaRPr>
          </a:p>
          <a:p>
            <a:pPr>
              <a:spcAft>
                <a:spcPts val="600"/>
              </a:spcAft>
            </a:pPr>
            <a:r>
              <a:rPr lang="zh-CN" altLang="en-US" sz="1400" dirty="0" smtClean="0">
                <a:solidFill>
                  <a:srgbClr val="FF0000"/>
                </a:solidFill>
                <a:latin typeface="黑体" pitchFamily="49" charset="-122"/>
                <a:ea typeface="黑体" pitchFamily="49" charset="-122"/>
              </a:rPr>
              <a:t>行业</a:t>
            </a:r>
            <a:r>
              <a:rPr lang="zh-CN" altLang="en-US" sz="1400" dirty="0">
                <a:solidFill>
                  <a:srgbClr val="FF0000"/>
                </a:solidFill>
                <a:latin typeface="黑体" pitchFamily="49" charset="-122"/>
                <a:ea typeface="黑体" pitchFamily="49" charset="-122"/>
              </a:rPr>
              <a:t>定制：</a:t>
            </a:r>
            <a:r>
              <a:rPr lang="zh-CN" altLang="en-US" sz="1400" dirty="0">
                <a:latin typeface="黑体" pitchFamily="49" charset="-122"/>
                <a:ea typeface="黑体" pitchFamily="49" charset="-122"/>
              </a:rPr>
              <a:t>典型如授权操作系统、授权企业级应用、本地版手机导航、移动办公应用等</a:t>
            </a:r>
            <a:r>
              <a:rPr lang="en-US" altLang="zh-CN" sz="1400" dirty="0">
                <a:latin typeface="黑体" pitchFamily="49" charset="-122"/>
                <a:ea typeface="黑体" pitchFamily="49" charset="-122"/>
              </a:rPr>
              <a:t>B2B</a:t>
            </a:r>
            <a:r>
              <a:rPr lang="zh-CN" altLang="en-US" sz="1400" dirty="0">
                <a:latin typeface="黑体" pitchFamily="49" charset="-122"/>
                <a:ea typeface="黑体" pitchFamily="49" charset="-122"/>
              </a:rPr>
              <a:t>交易商业模式，代表厂商：微软、谷歌、网秦等</a:t>
            </a:r>
            <a:r>
              <a:rPr lang="zh-CN" altLang="en-US" sz="1400" dirty="0" smtClean="0">
                <a:latin typeface="黑体" pitchFamily="49" charset="-122"/>
                <a:ea typeface="黑体" pitchFamily="49" charset="-122"/>
              </a:rPr>
              <a:t>。</a:t>
            </a:r>
            <a:endParaRPr lang="en-US" altLang="zh-CN" sz="1400" dirty="0">
              <a:latin typeface="黑体" pitchFamily="49" charset="-122"/>
              <a:ea typeface="黑体" pitchFamily="49" charset="-122"/>
            </a:endParaRPr>
          </a:p>
          <a:p>
            <a:pPr>
              <a:spcAft>
                <a:spcPts val="600"/>
              </a:spcAft>
            </a:pPr>
            <a:r>
              <a:rPr lang="en-US" altLang="zh-CN" sz="1400" dirty="0" smtClean="0">
                <a:solidFill>
                  <a:srgbClr val="FF0000"/>
                </a:solidFill>
                <a:latin typeface="黑体" pitchFamily="49" charset="-122"/>
                <a:ea typeface="黑体" pitchFamily="49" charset="-122"/>
              </a:rPr>
              <a:t>APP</a:t>
            </a:r>
            <a:r>
              <a:rPr lang="zh-CN" altLang="en-US" sz="1400" dirty="0">
                <a:solidFill>
                  <a:srgbClr val="FF0000"/>
                </a:solidFill>
                <a:latin typeface="黑体" pitchFamily="49" charset="-122"/>
                <a:ea typeface="黑体" pitchFamily="49" charset="-122"/>
              </a:rPr>
              <a:t>增值模式：</a:t>
            </a:r>
            <a:r>
              <a:rPr lang="zh-CN" altLang="en-US" sz="1400" dirty="0">
                <a:latin typeface="黑体" pitchFamily="49" charset="-122"/>
                <a:ea typeface="黑体" pitchFamily="49" charset="-122"/>
              </a:rPr>
              <a:t>典型如手机游戏、移动阅读等直接付费</a:t>
            </a:r>
            <a:r>
              <a:rPr lang="en-US" altLang="zh-CN" sz="1400" dirty="0">
                <a:latin typeface="黑体" pitchFamily="49" charset="-122"/>
                <a:ea typeface="黑体" pitchFamily="49" charset="-122"/>
              </a:rPr>
              <a:t>APP</a:t>
            </a:r>
            <a:r>
              <a:rPr lang="zh-CN" altLang="en-US" sz="1400" dirty="0">
                <a:latin typeface="黑体" pitchFamily="49" charset="-122"/>
                <a:ea typeface="黑体" pitchFamily="49" charset="-122"/>
              </a:rPr>
              <a:t>，付费会员制，或免费</a:t>
            </a:r>
            <a:r>
              <a:rPr lang="en-US" altLang="zh-CN" sz="1400" dirty="0">
                <a:latin typeface="黑体" pitchFamily="49" charset="-122"/>
                <a:ea typeface="黑体" pitchFamily="49" charset="-122"/>
              </a:rPr>
              <a:t>APP</a:t>
            </a:r>
            <a:r>
              <a:rPr lang="zh-CN" altLang="en-US" sz="1400" dirty="0">
                <a:latin typeface="黑体" pitchFamily="49" charset="-122"/>
                <a:ea typeface="黑体" pitchFamily="49" charset="-122"/>
              </a:rPr>
              <a:t>中的付费模式及付费内容等</a:t>
            </a:r>
            <a:r>
              <a:rPr lang="en-US" altLang="zh-CN" sz="1400" dirty="0">
                <a:latin typeface="黑体" pitchFamily="49" charset="-122"/>
                <a:ea typeface="黑体" pitchFamily="49" charset="-122"/>
              </a:rPr>
              <a:t>B2C</a:t>
            </a:r>
            <a:r>
              <a:rPr lang="zh-CN" altLang="en-US" sz="1400" dirty="0">
                <a:latin typeface="黑体" pitchFamily="49" charset="-122"/>
                <a:ea typeface="黑体" pitchFamily="49" charset="-122"/>
              </a:rPr>
              <a:t>交易商业模式，代表厂商：</a:t>
            </a:r>
            <a:r>
              <a:rPr lang="en-US" altLang="zh-CN" sz="1400" dirty="0">
                <a:latin typeface="黑体" pitchFamily="49" charset="-122"/>
                <a:ea typeface="黑体" pitchFamily="49" charset="-122"/>
              </a:rPr>
              <a:t>EA</a:t>
            </a:r>
            <a:r>
              <a:rPr lang="zh-CN" altLang="en-US" sz="1400" dirty="0">
                <a:latin typeface="黑体" pitchFamily="49" charset="-122"/>
                <a:ea typeface="黑体" pitchFamily="49" charset="-122"/>
              </a:rPr>
              <a:t>、亚马逊、腾讯、中国移动、网秦等</a:t>
            </a:r>
            <a:r>
              <a:rPr lang="zh-CN" altLang="en-US" sz="1400" dirty="0" smtClean="0">
                <a:latin typeface="黑体" pitchFamily="49" charset="-122"/>
                <a:ea typeface="黑体" pitchFamily="49" charset="-122"/>
              </a:rPr>
              <a:t>。</a:t>
            </a:r>
            <a:endParaRPr lang="en-US" altLang="zh-CN" sz="1400" dirty="0">
              <a:latin typeface="黑体" pitchFamily="49" charset="-122"/>
              <a:ea typeface="黑体" pitchFamily="49" charset="-122"/>
            </a:endParaRPr>
          </a:p>
        </p:txBody>
      </p:sp>
      <p:sp>
        <p:nvSpPr>
          <p:cNvPr id="8" name="矩形 7"/>
          <p:cNvSpPr/>
          <p:nvPr/>
        </p:nvSpPr>
        <p:spPr>
          <a:xfrm>
            <a:off x="611560" y="298852"/>
            <a:ext cx="4801314" cy="461665"/>
          </a:xfrm>
          <a:prstGeom prst="rect">
            <a:avLst/>
          </a:prstGeom>
        </p:spPr>
        <p:txBody>
          <a:bodyPr wrap="none">
            <a:spAutoFit/>
          </a:bodyPr>
          <a:lstStyle/>
          <a:p>
            <a:r>
              <a:rPr lang="zh-CN" altLang="en-US" sz="2400" dirty="0">
                <a:solidFill>
                  <a:schemeClr val="bg1"/>
                </a:solidFill>
                <a:latin typeface="黑体" pitchFamily="49" charset="-122"/>
                <a:ea typeface="黑体" pitchFamily="49" charset="-122"/>
              </a:rPr>
              <a:t>全球移动互联网商业模式发展层级</a:t>
            </a:r>
            <a:endParaRPr lang="en-US" altLang="zh-CN"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354406319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7504" y="341542"/>
            <a:ext cx="6480720" cy="574024"/>
            <a:chOff x="2843808" y="466281"/>
            <a:chExt cx="3744416" cy="447003"/>
          </a:xfrm>
        </p:grpSpPr>
        <p:sp>
          <p:nvSpPr>
            <p:cNvPr id="11"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12" name="矩形 11"/>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graphicFrame>
        <p:nvGraphicFramePr>
          <p:cNvPr id="4" name="图示 3"/>
          <p:cNvGraphicFramePr/>
          <p:nvPr>
            <p:extLst>
              <p:ext uri="{D42A27DB-BD31-4B8C-83A1-F6EECF244321}">
                <p14:modId xmlns:p14="http://schemas.microsoft.com/office/powerpoint/2010/main" val="1518796978"/>
              </p:ext>
            </p:extLst>
          </p:nvPr>
        </p:nvGraphicFramePr>
        <p:xfrm>
          <a:off x="467544" y="987574"/>
          <a:ext cx="820891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611560" y="298852"/>
            <a:ext cx="5724644" cy="461665"/>
          </a:xfrm>
          <a:prstGeom prst="rect">
            <a:avLst/>
          </a:prstGeom>
        </p:spPr>
        <p:txBody>
          <a:bodyPr wrap="none">
            <a:spAutoFit/>
          </a:bodyPr>
          <a:lstStyle/>
          <a:p>
            <a:r>
              <a:rPr lang="zh-CN" altLang="en-US" sz="2400" dirty="0" smtClean="0">
                <a:solidFill>
                  <a:schemeClr val="bg1"/>
                </a:solidFill>
                <a:latin typeface="黑体" pitchFamily="49" charset="-122"/>
                <a:ea typeface="黑体" pitchFamily="49" charset="-122"/>
              </a:rPr>
              <a:t>盈利模式</a:t>
            </a:r>
            <a:r>
              <a:rPr lang="en-US" altLang="zh-CN" sz="2400" dirty="0" smtClean="0">
                <a:solidFill>
                  <a:schemeClr val="bg1"/>
                </a:solidFill>
                <a:latin typeface="黑体" pitchFamily="49" charset="-122"/>
                <a:ea typeface="黑体" pitchFamily="49" charset="-122"/>
              </a:rPr>
              <a:t>——PC</a:t>
            </a:r>
            <a:r>
              <a:rPr lang="zh-CN" altLang="en-US" sz="2400" dirty="0">
                <a:solidFill>
                  <a:schemeClr val="bg1"/>
                </a:solidFill>
                <a:latin typeface="黑体" pitchFamily="49" charset="-122"/>
                <a:ea typeface="黑体" pitchFamily="49" charset="-122"/>
              </a:rPr>
              <a:t>互联网盈利模式已经成型</a:t>
            </a:r>
          </a:p>
        </p:txBody>
      </p:sp>
    </p:spTree>
    <p:extLst>
      <p:ext uri="{BB962C8B-B14F-4D97-AF65-F5344CB8AC3E}">
        <p14:creationId xmlns:p14="http://schemas.microsoft.com/office/powerpoint/2010/main" val="301237882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158" b="4032"/>
          <a:stretch/>
        </p:blipFill>
        <p:spPr bwMode="auto">
          <a:xfrm>
            <a:off x="595313" y="615383"/>
            <a:ext cx="7953375" cy="447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107504" y="341542"/>
            <a:ext cx="5328592" cy="574024"/>
            <a:chOff x="2843808" y="466281"/>
            <a:chExt cx="3744416" cy="447003"/>
          </a:xfrm>
        </p:grpSpPr>
        <p:sp>
          <p:nvSpPr>
            <p:cNvPr id="9"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10" name="矩形 9"/>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sp>
        <p:nvSpPr>
          <p:cNvPr id="7" name="矩形 6"/>
          <p:cNvSpPr/>
          <p:nvPr/>
        </p:nvSpPr>
        <p:spPr>
          <a:xfrm>
            <a:off x="611560" y="298852"/>
            <a:ext cx="4493538" cy="461665"/>
          </a:xfrm>
          <a:prstGeom prst="rect">
            <a:avLst/>
          </a:prstGeom>
        </p:spPr>
        <p:txBody>
          <a:bodyPr wrap="none">
            <a:spAutoFit/>
          </a:bodyPr>
          <a:lstStyle/>
          <a:p>
            <a:r>
              <a:rPr lang="zh-CN" altLang="en-US" sz="2400" dirty="0" smtClean="0">
                <a:solidFill>
                  <a:schemeClr val="bg1"/>
                </a:solidFill>
                <a:latin typeface="黑体" pitchFamily="49" charset="-122"/>
                <a:ea typeface="黑体" pitchFamily="49" charset="-122"/>
              </a:rPr>
              <a:t>盈利模式</a:t>
            </a:r>
            <a:r>
              <a:rPr lang="en-US" altLang="zh-CN" sz="2400" dirty="0" smtClean="0">
                <a:solidFill>
                  <a:schemeClr val="bg1"/>
                </a:solidFill>
                <a:latin typeface="黑体" pitchFamily="49" charset="-122"/>
                <a:ea typeface="黑体" pitchFamily="49" charset="-122"/>
              </a:rPr>
              <a:t>——</a:t>
            </a:r>
            <a:r>
              <a:rPr lang="zh-CN" altLang="en-US" sz="2400" dirty="0" smtClean="0">
                <a:solidFill>
                  <a:schemeClr val="bg1"/>
                </a:solidFill>
                <a:latin typeface="黑体" pitchFamily="49" charset="-122"/>
                <a:ea typeface="黑体" pitchFamily="49" charset="-122"/>
              </a:rPr>
              <a:t>移动</a:t>
            </a:r>
            <a:r>
              <a:rPr lang="zh-CN" altLang="en-US" sz="2400" dirty="0">
                <a:solidFill>
                  <a:schemeClr val="bg1"/>
                </a:solidFill>
                <a:latin typeface="黑体" pitchFamily="49" charset="-122"/>
                <a:ea typeface="黑体" pitchFamily="49" charset="-122"/>
              </a:rPr>
              <a:t>互联变现难？</a:t>
            </a:r>
          </a:p>
        </p:txBody>
      </p:sp>
    </p:spTree>
    <p:extLst>
      <p:ext uri="{BB962C8B-B14F-4D97-AF65-F5344CB8AC3E}">
        <p14:creationId xmlns:p14="http://schemas.microsoft.com/office/powerpoint/2010/main" val="35561787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046230" y="2781730"/>
            <a:ext cx="1949706" cy="954107"/>
          </a:xfrm>
          <a:prstGeom prst="rect">
            <a:avLst/>
          </a:prstGeom>
          <a:solidFill>
            <a:srgbClr val="0070C0"/>
          </a:solidFill>
          <a:ln w="12700">
            <a:noFill/>
            <a:prstDash val="dash"/>
          </a:ln>
        </p:spPr>
        <p:txBody>
          <a:bodyPr wrap="square" lIns="36000" rIns="36000" rtlCol="0">
            <a:spAutoFit/>
          </a:bodyPr>
          <a:lstStyle/>
          <a:p>
            <a:pPr algn="ctr"/>
            <a:r>
              <a:rPr lang="en-US" altLang="zh-CN" sz="2800" dirty="0" smtClean="0">
                <a:solidFill>
                  <a:prstClr val="white"/>
                </a:solidFill>
                <a:latin typeface="黑体" pitchFamily="49" charset="-122"/>
                <a:ea typeface="黑体" pitchFamily="49" charset="-122"/>
              </a:rPr>
              <a:t>BAT</a:t>
            </a:r>
            <a:r>
              <a:rPr lang="zh-CN" altLang="en-US" sz="2800" dirty="0" smtClean="0">
                <a:solidFill>
                  <a:prstClr val="white"/>
                </a:solidFill>
                <a:latin typeface="黑体" pitchFamily="49" charset="-122"/>
                <a:ea typeface="黑体" pitchFamily="49" charset="-122"/>
              </a:rPr>
              <a:t>的移动互联网</a:t>
            </a:r>
            <a:endParaRPr lang="zh-CN" altLang="en-US" sz="2800" dirty="0">
              <a:solidFill>
                <a:prstClr val="white"/>
              </a:solidFill>
              <a:latin typeface="黑体" pitchFamily="49" charset="-122"/>
              <a:ea typeface="黑体" pitchFamily="49" charset="-122"/>
            </a:endParaRPr>
          </a:p>
        </p:txBody>
      </p:sp>
      <p:cxnSp>
        <p:nvCxnSpPr>
          <p:cNvPr id="4" name="直接连接符 3"/>
          <p:cNvCxnSpPr/>
          <p:nvPr/>
        </p:nvCxnSpPr>
        <p:spPr>
          <a:xfrm>
            <a:off x="1863038" y="1976435"/>
            <a:ext cx="0" cy="1613042"/>
          </a:xfrm>
          <a:prstGeom prst="line">
            <a:avLst/>
          </a:prstGeom>
          <a:ln w="3175">
            <a:solidFill>
              <a:srgbClr val="DDDDDD"/>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15616" y="2649087"/>
            <a:ext cx="23826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202" y="3423276"/>
            <a:ext cx="1224136" cy="369332"/>
          </a:xfrm>
          <a:prstGeom prst="rect">
            <a:avLst/>
          </a:prstGeom>
          <a:noFill/>
        </p:spPr>
        <p:txBody>
          <a:bodyPr wrap="square" rtlCol="0">
            <a:spAutoFit/>
          </a:bodyPr>
          <a:lstStyle/>
          <a:p>
            <a:r>
              <a:rPr lang="en-US" altLang="zh-CN" dirty="0" smtClean="0">
                <a:solidFill>
                  <a:srgbClr val="0070C0"/>
                </a:solidFill>
              </a:rPr>
              <a:t>&gt;&gt;&gt;</a:t>
            </a:r>
            <a:endParaRPr lang="zh-CN" altLang="en-US" dirty="0">
              <a:solidFill>
                <a:srgbClr val="0070C0"/>
              </a:solidFill>
            </a:endParaRPr>
          </a:p>
        </p:txBody>
      </p:sp>
      <p:sp>
        <p:nvSpPr>
          <p:cNvPr id="2" name="TextBox 1"/>
          <p:cNvSpPr txBox="1"/>
          <p:nvPr/>
        </p:nvSpPr>
        <p:spPr>
          <a:xfrm>
            <a:off x="1115616" y="1016382"/>
            <a:ext cx="749108" cy="2215991"/>
          </a:xfrm>
          <a:prstGeom prst="rect">
            <a:avLst/>
          </a:prstGeom>
          <a:noFill/>
        </p:spPr>
        <p:txBody>
          <a:bodyPr wrap="square" rtlCol="0">
            <a:spAutoFit/>
          </a:bodyPr>
          <a:lstStyle/>
          <a:p>
            <a:r>
              <a:rPr lang="en-US" altLang="zh-CN" sz="13800" dirty="0" smtClean="0">
                <a:solidFill>
                  <a:srgbClr val="969696"/>
                </a:solidFill>
                <a:latin typeface="Serif Black" pitchFamily="2" charset="0"/>
                <a:ea typeface="DFKai-SB" pitchFamily="65" charset="-120"/>
              </a:rPr>
              <a:t>3</a:t>
            </a:r>
            <a:endParaRPr lang="zh-CN" altLang="en-US" sz="13800" dirty="0">
              <a:solidFill>
                <a:srgbClr val="969696"/>
              </a:solidFill>
              <a:latin typeface="Serif Black" pitchFamily="2" charset="0"/>
              <a:ea typeface="DFKai-SB" pitchFamily="65" charset="-120"/>
            </a:endParaRPr>
          </a:p>
        </p:txBody>
      </p:sp>
      <p:cxnSp>
        <p:nvCxnSpPr>
          <p:cNvPr id="18" name="直接连接符 17"/>
          <p:cNvCxnSpPr/>
          <p:nvPr/>
        </p:nvCxnSpPr>
        <p:spPr>
          <a:xfrm>
            <a:off x="-2484784" y="264908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864724" y="-211200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452372" y="1897544"/>
            <a:ext cx="1415772" cy="1754326"/>
          </a:xfrm>
          <a:prstGeom prst="rect">
            <a:avLst/>
          </a:prstGeom>
        </p:spPr>
        <p:txBody>
          <a:bodyPr wrap="none">
            <a:spAutoFit/>
          </a:bodyPr>
          <a:lstStyle/>
          <a:p>
            <a:pPr>
              <a:lnSpc>
                <a:spcPct val="150000"/>
              </a:lnSpc>
            </a:pPr>
            <a:r>
              <a:rPr lang="zh-CN" altLang="en-US" sz="2400" dirty="0" smtClean="0">
                <a:latin typeface="黑体" pitchFamily="49" charset="-122"/>
                <a:ea typeface="黑体" pitchFamily="49" charset="-122"/>
              </a:rPr>
              <a:t>腾讯</a:t>
            </a:r>
            <a:endParaRPr lang="en-US" altLang="zh-CN" sz="2400" dirty="0" smtClean="0">
              <a:latin typeface="黑体" pitchFamily="49" charset="-122"/>
              <a:ea typeface="黑体" pitchFamily="49" charset="-122"/>
            </a:endParaRPr>
          </a:p>
          <a:p>
            <a:pPr>
              <a:lnSpc>
                <a:spcPct val="150000"/>
              </a:lnSpc>
            </a:pPr>
            <a:r>
              <a:rPr lang="zh-CN" altLang="en-US" sz="2400" dirty="0">
                <a:latin typeface="黑体" pitchFamily="49" charset="-122"/>
                <a:ea typeface="黑体" pitchFamily="49" charset="-122"/>
              </a:rPr>
              <a:t>百</a:t>
            </a:r>
            <a:r>
              <a:rPr lang="zh-CN" altLang="en-US" sz="2400" dirty="0" smtClean="0">
                <a:latin typeface="黑体" pitchFamily="49" charset="-122"/>
                <a:ea typeface="黑体" pitchFamily="49" charset="-122"/>
              </a:rPr>
              <a:t>度</a:t>
            </a:r>
            <a:endParaRPr lang="en-US" altLang="zh-CN" sz="2400" dirty="0" smtClean="0">
              <a:latin typeface="黑体" pitchFamily="49" charset="-122"/>
              <a:ea typeface="黑体" pitchFamily="49" charset="-122"/>
            </a:endParaRPr>
          </a:p>
          <a:p>
            <a:pPr>
              <a:lnSpc>
                <a:spcPct val="150000"/>
              </a:lnSpc>
            </a:pPr>
            <a:r>
              <a:rPr lang="zh-CN" altLang="en-US" sz="2400" dirty="0" smtClean="0">
                <a:latin typeface="黑体" pitchFamily="49" charset="-122"/>
                <a:ea typeface="黑体" pitchFamily="49" charset="-122"/>
              </a:rPr>
              <a:t>阿里巴巴</a:t>
            </a:r>
            <a:endParaRPr lang="zh-CN" altLang="en-US" sz="2000" dirty="0">
              <a:latin typeface="黑体" pitchFamily="49" charset="-122"/>
              <a:ea typeface="黑体" pitchFamily="49" charset="-122"/>
            </a:endParaRPr>
          </a:p>
        </p:txBody>
      </p:sp>
      <p:cxnSp>
        <p:nvCxnSpPr>
          <p:cNvPr id="12" name="直接连接符 11"/>
          <p:cNvCxnSpPr/>
          <p:nvPr/>
        </p:nvCxnSpPr>
        <p:spPr>
          <a:xfrm>
            <a:off x="4355976" y="2038828"/>
            <a:ext cx="0" cy="1613042"/>
          </a:xfrm>
          <a:prstGeom prst="line">
            <a:avLst/>
          </a:prstGeom>
          <a:ln w="3175">
            <a:solidFill>
              <a:srgbClr val="0099FF"/>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5994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19"/>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18"/>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14:presetBounceEnd="64000">
                                      <p:stCondLst>
                                        <p:cond delay="0"/>
                                      </p:stCondLst>
                                      <p:childTnLst>
                                        <p:animMotion origin="layout" path="M 3.61111E-6 2.22222E-6 L 0.43698 0.00389 " pathEditMode="relative" rAng="0" ptsTypes="AA" p14:bounceEnd="64000">
                                          <p:cBhvr>
                                            <p:cTn id="17" dur="500" fill="hold"/>
                                            <p:tgtEl>
                                              <p:spTgt spid="9"/>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250"/>
                                            <p:tgtEl>
                                              <p:spTgt spid="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250"/>
                                            <p:tgtEl>
                                              <p:spTgt spid="20"/>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p:bldP spid="2"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19"/>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18"/>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stCondLst>
                                        <p:cond delay="0"/>
                                      </p:stCondLst>
                                      <p:childTnLst>
                                        <p:animMotion origin="layout" path="M 3.61111E-6 2.22222E-6 L 0.43698 0.00389 " pathEditMode="relative" rAng="0" ptsTypes="AA">
                                          <p:cBhvr>
                                            <p:cTn id="17" dur="500" fill="hold"/>
                                            <p:tgtEl>
                                              <p:spTgt spid="9"/>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250"/>
                                            <p:tgtEl>
                                              <p:spTgt spid="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250"/>
                                            <p:tgtEl>
                                              <p:spTgt spid="20"/>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p:bldP spid="2" grpId="0"/>
          <p:bldP spid="1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8246" y="771550"/>
            <a:ext cx="240982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558" y="861757"/>
            <a:ext cx="246697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922387"/>
            <a:ext cx="22193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a:xfrm>
            <a:off x="683568" y="2499742"/>
            <a:ext cx="792088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563887" y="3003798"/>
            <a:ext cx="2121793" cy="1080120"/>
          </a:xfrm>
          <a:prstGeom prst="roundRect">
            <a:avLst/>
          </a:prstGeom>
          <a:solidFill>
            <a:srgbClr val="E46C0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搜索广告</a:t>
            </a:r>
            <a:endParaRPr lang="zh-CN" altLang="en-US" sz="2800" b="1" dirty="0"/>
          </a:p>
        </p:txBody>
      </p:sp>
      <p:sp>
        <p:nvSpPr>
          <p:cNvPr id="10" name="圆角矩形 9"/>
          <p:cNvSpPr/>
          <p:nvPr/>
        </p:nvSpPr>
        <p:spPr>
          <a:xfrm>
            <a:off x="6400774" y="2999810"/>
            <a:ext cx="2121793" cy="1080120"/>
          </a:xfrm>
          <a:prstGeom prst="roundRect">
            <a:avLst/>
          </a:prstGeom>
          <a:solidFill>
            <a:srgbClr val="E46C0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电商模式</a:t>
            </a:r>
            <a:endParaRPr lang="zh-CN" altLang="en-US" sz="2800" b="1" dirty="0"/>
          </a:p>
        </p:txBody>
      </p:sp>
      <p:sp>
        <p:nvSpPr>
          <p:cNvPr id="11" name="圆角矩形 10"/>
          <p:cNvSpPr/>
          <p:nvPr/>
        </p:nvSpPr>
        <p:spPr>
          <a:xfrm>
            <a:off x="755576" y="2994328"/>
            <a:ext cx="2121793" cy="1080120"/>
          </a:xfrm>
          <a:prstGeom prst="roundRect">
            <a:avLst/>
          </a:prstGeom>
          <a:solidFill>
            <a:srgbClr val="E46C0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游戏</a:t>
            </a:r>
            <a:r>
              <a:rPr lang="en-US" altLang="zh-CN" sz="2800" b="1" dirty="0" smtClean="0"/>
              <a:t>&amp;</a:t>
            </a:r>
            <a:r>
              <a:rPr lang="zh-CN" altLang="en-US" sz="2800" b="1" dirty="0" smtClean="0"/>
              <a:t>增值服务</a:t>
            </a:r>
            <a:endParaRPr lang="zh-CN" altLang="en-US" sz="2800" b="1" dirty="0"/>
          </a:p>
        </p:txBody>
      </p:sp>
    </p:spTree>
    <p:extLst>
      <p:ext uri="{BB962C8B-B14F-4D97-AF65-F5344CB8AC3E}">
        <p14:creationId xmlns:p14="http://schemas.microsoft.com/office/powerpoint/2010/main" val="216836587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a:t>
            </a:r>
            <a:r>
              <a:rPr lang="zh-CN" altLang="en-US" dirty="0"/>
              <a:t>年，世界如何</a:t>
            </a:r>
            <a:r>
              <a:rPr lang="zh-CN" altLang="en-US" dirty="0" smtClean="0"/>
              <a:t>改变</a:t>
            </a:r>
            <a:endParaRPr lang="zh-CN" altLang="en-US" dirty="0"/>
          </a:p>
        </p:txBody>
      </p:sp>
      <p:sp>
        <p:nvSpPr>
          <p:cNvPr id="3" name="内容占位符 2"/>
          <p:cNvSpPr>
            <a:spLocks noGrp="1"/>
          </p:cNvSpPr>
          <p:nvPr>
            <p:ph idx="1"/>
          </p:nvPr>
        </p:nvSpPr>
        <p:spPr>
          <a:xfrm>
            <a:off x="457200" y="3645221"/>
            <a:ext cx="8229600" cy="1158777"/>
          </a:xfrm>
        </p:spPr>
        <p:txBody>
          <a:bodyPr>
            <a:normAutofit/>
          </a:bodyPr>
          <a:lstStyle/>
          <a:p>
            <a:r>
              <a:rPr lang="zh-CN" altLang="en-US" sz="1800" dirty="0" smtClean="0">
                <a:latin typeface="黑体" pitchFamily="49" charset="-122"/>
                <a:ea typeface="黑体" pitchFamily="49" charset="-122"/>
              </a:rPr>
              <a:t>左图是</a:t>
            </a:r>
            <a:r>
              <a:rPr lang="en-US" altLang="zh-CN" sz="1800" dirty="0" smtClean="0">
                <a:latin typeface="黑体" pitchFamily="49" charset="-122"/>
                <a:ea typeface="黑体" pitchFamily="49" charset="-122"/>
              </a:rPr>
              <a:t>2005</a:t>
            </a:r>
            <a:r>
              <a:rPr lang="zh-CN" altLang="en-US" sz="1800" dirty="0" smtClean="0">
                <a:latin typeface="黑体" pitchFamily="49" charset="-122"/>
                <a:ea typeface="黑体" pitchFamily="49" charset="-122"/>
              </a:rPr>
              <a:t>年在</a:t>
            </a:r>
            <a:r>
              <a:rPr lang="zh-CN" altLang="en-US" sz="1800" dirty="0">
                <a:latin typeface="黑体" pitchFamily="49" charset="-122"/>
                <a:ea typeface="黑体" pitchFamily="49" charset="-122"/>
              </a:rPr>
              <a:t>新教皇</a:t>
            </a:r>
            <a:r>
              <a:rPr lang="zh-CN" altLang="en-US" sz="1800" dirty="0" smtClean="0">
                <a:latin typeface="黑体" pitchFamily="49" charset="-122"/>
                <a:ea typeface="黑体" pitchFamily="49" charset="-122"/>
              </a:rPr>
              <a:t>本尼迪克十六</a:t>
            </a:r>
            <a:r>
              <a:rPr lang="zh-CN" altLang="en-US" sz="1800" dirty="0">
                <a:latin typeface="黑体" pitchFamily="49" charset="-122"/>
                <a:ea typeface="黑体" pitchFamily="49" charset="-122"/>
              </a:rPr>
              <a:t>世上任时拍摄的，那时还没有</a:t>
            </a:r>
            <a:r>
              <a:rPr lang="en-US" altLang="zh-CN" sz="1800" dirty="0">
                <a:latin typeface="黑体" pitchFamily="49" charset="-122"/>
                <a:ea typeface="黑体" pitchFamily="49" charset="-122"/>
              </a:rPr>
              <a:t>iPhone</a:t>
            </a:r>
            <a:r>
              <a:rPr lang="zh-CN" altLang="en-US" sz="1800" dirty="0">
                <a:latin typeface="黑体" pitchFamily="49" charset="-122"/>
                <a:ea typeface="黑体" pitchFamily="49" charset="-122"/>
              </a:rPr>
              <a:t>，没有</a:t>
            </a:r>
            <a:r>
              <a:rPr lang="en-US" altLang="zh-CN" sz="1800" dirty="0">
                <a:latin typeface="黑体" pitchFamily="49" charset="-122"/>
                <a:ea typeface="黑体" pitchFamily="49" charset="-122"/>
              </a:rPr>
              <a:t>Android</a:t>
            </a:r>
            <a:r>
              <a:rPr lang="zh-CN" altLang="en-US" sz="1800" dirty="0">
                <a:latin typeface="黑体" pitchFamily="49" charset="-122"/>
                <a:ea typeface="黑体" pitchFamily="49" charset="-122"/>
              </a:rPr>
              <a:t>。人们只是去参加典礼，</a:t>
            </a:r>
          </a:p>
          <a:p>
            <a:pPr>
              <a:spcBef>
                <a:spcPts val="600"/>
              </a:spcBef>
            </a:pPr>
            <a:r>
              <a:rPr lang="zh-CN" altLang="en-US" sz="1800" dirty="0" smtClean="0">
                <a:latin typeface="黑体" pitchFamily="49" charset="-122"/>
                <a:ea typeface="黑体" pitchFamily="49" charset="-122"/>
              </a:rPr>
              <a:t>而右图是</a:t>
            </a:r>
            <a:r>
              <a:rPr lang="en-US" altLang="zh-CN" sz="1800" dirty="0" smtClean="0">
                <a:latin typeface="黑体" pitchFamily="49" charset="-122"/>
                <a:ea typeface="黑体" pitchFamily="49" charset="-122"/>
              </a:rPr>
              <a:t>2013</a:t>
            </a:r>
            <a:r>
              <a:rPr lang="zh-CN" altLang="en-US" sz="1800" dirty="0" smtClean="0">
                <a:latin typeface="黑体" pitchFamily="49" charset="-122"/>
                <a:ea typeface="黑体" pitchFamily="49" charset="-122"/>
              </a:rPr>
              <a:t>年在</a:t>
            </a:r>
            <a:r>
              <a:rPr lang="zh-CN" altLang="en-US" sz="1800" dirty="0">
                <a:latin typeface="黑体" pitchFamily="49" charset="-122"/>
                <a:ea typeface="黑体" pitchFamily="49" charset="-122"/>
              </a:rPr>
              <a:t>教皇弗朗西斯一世上任时拍摄</a:t>
            </a:r>
            <a:r>
              <a:rPr lang="zh-CN" altLang="en-US" sz="1800" dirty="0" smtClean="0">
                <a:latin typeface="黑体" pitchFamily="49" charset="-122"/>
                <a:ea typeface="黑体" pitchFamily="49" charset="-122"/>
              </a:rPr>
              <a:t>的</a:t>
            </a:r>
            <a:r>
              <a:rPr lang="zh-CN" altLang="en-US" sz="1800" dirty="0">
                <a:latin typeface="黑体" pitchFamily="49" charset="-122"/>
                <a:ea typeface="黑体" pitchFamily="49" charset="-122"/>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728" y="1122739"/>
            <a:ext cx="4139214" cy="2189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119852"/>
            <a:ext cx="4032448" cy="218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391728" y="3435854"/>
            <a:ext cx="8356736" cy="72000"/>
            <a:chOff x="391728" y="3236773"/>
            <a:chExt cx="8356736" cy="72000"/>
          </a:xfrm>
        </p:grpSpPr>
        <p:cxnSp>
          <p:nvCxnSpPr>
            <p:cNvPr id="6" name="直接连接符 5"/>
            <p:cNvCxnSpPr/>
            <p:nvPr/>
          </p:nvCxnSpPr>
          <p:spPr>
            <a:xfrm>
              <a:off x="391728" y="3291830"/>
              <a:ext cx="8356736"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1552" y="3236773"/>
              <a:ext cx="72000" cy="72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9109" y="3236773"/>
              <a:ext cx="72000" cy="72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66666" y="3236773"/>
              <a:ext cx="72000" cy="72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34223" y="3236773"/>
              <a:ext cx="72000" cy="72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01780" y="3236773"/>
              <a:ext cx="72000" cy="72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269337" y="3236773"/>
              <a:ext cx="72000" cy="72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436894" y="3236773"/>
              <a:ext cx="72000" cy="72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604448" y="3236773"/>
              <a:ext cx="72000" cy="72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2599" y="3639319"/>
            <a:ext cx="9144000" cy="1524719"/>
          </a:xfrm>
          <a:prstGeom prst="rect">
            <a:avLst/>
          </a:prstGeom>
          <a:solidFill>
            <a:srgbClr val="00B0F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smtClean="0">
                <a:effectLst>
                  <a:outerShdw blurRad="50800" dist="38100" dir="5400000" algn="t" rotWithShape="0">
                    <a:prstClr val="black">
                      <a:alpha val="40000"/>
                    </a:prstClr>
                  </a:outerShdw>
                </a:effectLst>
                <a:latin typeface="黑体" pitchFamily="49" charset="-122"/>
                <a:ea typeface="黑体" pitchFamily="49" charset="-122"/>
              </a:rPr>
              <a:t> 在</a:t>
            </a:r>
            <a:r>
              <a:rPr lang="zh-CN" altLang="en-US" sz="3600" b="1" dirty="0">
                <a:effectLst>
                  <a:outerShdw blurRad="50800" dist="38100" dir="5400000" algn="t" rotWithShape="0">
                    <a:prstClr val="black">
                      <a:alpha val="40000"/>
                    </a:prstClr>
                  </a:outerShdw>
                </a:effectLst>
                <a:latin typeface="黑体" pitchFamily="49" charset="-122"/>
                <a:ea typeface="黑体" pitchFamily="49" charset="-122"/>
              </a:rPr>
              <a:t>过去的几年里</a:t>
            </a:r>
            <a:r>
              <a:rPr lang="zh-CN" altLang="en-US" sz="3600" b="1" dirty="0" smtClean="0">
                <a:effectLst>
                  <a:outerShdw blurRad="50800" dist="38100" dir="5400000" algn="t" rotWithShape="0">
                    <a:prstClr val="black">
                      <a:alpha val="40000"/>
                    </a:prstClr>
                  </a:outerShdw>
                </a:effectLst>
                <a:latin typeface="黑体" pitchFamily="49" charset="-122"/>
                <a:ea typeface="黑体" pitchFamily="49" charset="-122"/>
              </a:rPr>
              <a:t>，</a:t>
            </a:r>
            <a:endParaRPr lang="en-US" altLang="zh-CN" sz="3600" b="1" dirty="0" smtClean="0">
              <a:effectLst>
                <a:outerShdw blurRad="50800" dist="38100" dir="5400000" algn="t" rotWithShape="0">
                  <a:prstClr val="black">
                    <a:alpha val="40000"/>
                  </a:prstClr>
                </a:outerShdw>
              </a:effectLst>
              <a:latin typeface="黑体" pitchFamily="49" charset="-122"/>
              <a:ea typeface="黑体" pitchFamily="49" charset="-122"/>
            </a:endParaRPr>
          </a:p>
          <a:p>
            <a:r>
              <a:rPr lang="zh-CN" altLang="en-US" sz="3600" b="1" dirty="0" smtClean="0">
                <a:effectLst>
                  <a:outerShdw blurRad="50800" dist="38100" dir="5400000" algn="t" rotWithShape="0">
                    <a:prstClr val="black">
                      <a:alpha val="40000"/>
                    </a:prstClr>
                  </a:outerShdw>
                </a:effectLst>
                <a:latin typeface="黑体" pitchFamily="49" charset="-122"/>
                <a:ea typeface="黑体" pitchFamily="49" charset="-122"/>
              </a:rPr>
              <a:t> 科技</a:t>
            </a:r>
            <a:r>
              <a:rPr lang="zh-CN" altLang="en-US" sz="3600" b="1" dirty="0">
                <a:effectLst>
                  <a:outerShdw blurRad="50800" dist="38100" dir="5400000" algn="t" rotWithShape="0">
                    <a:prstClr val="black">
                      <a:alpha val="40000"/>
                    </a:prstClr>
                  </a:outerShdw>
                </a:effectLst>
                <a:latin typeface="黑体" pitchFamily="49" charset="-122"/>
                <a:ea typeface="黑体" pitchFamily="49" charset="-122"/>
              </a:rPr>
              <a:t>产业最大的变化</a:t>
            </a:r>
            <a:r>
              <a:rPr lang="zh-CN" altLang="en-US" sz="3600" b="1" dirty="0" smtClean="0">
                <a:effectLst>
                  <a:outerShdw blurRad="50800" dist="38100" dir="5400000" algn="t" rotWithShape="0">
                    <a:prstClr val="black">
                      <a:alpha val="40000"/>
                    </a:prstClr>
                  </a:outerShdw>
                </a:effectLst>
                <a:latin typeface="黑体" pitchFamily="49" charset="-122"/>
                <a:ea typeface="黑体" pitchFamily="49" charset="-122"/>
              </a:rPr>
              <a:t>无疑是</a:t>
            </a:r>
            <a:r>
              <a:rPr lang="zh-CN" altLang="en-US" sz="4400" b="1" i="1" dirty="0">
                <a:solidFill>
                  <a:schemeClr val="accent6">
                    <a:lumMod val="75000"/>
                  </a:schemeClr>
                </a:solidFill>
                <a:effectLst>
                  <a:outerShdw blurRad="50800" dist="38100" dir="5400000" algn="t" rotWithShape="0">
                    <a:prstClr val="black">
                      <a:alpha val="40000"/>
                    </a:prstClr>
                  </a:outerShdw>
                </a:effectLst>
                <a:latin typeface="黑体" pitchFamily="49" charset="-122"/>
                <a:ea typeface="黑体" pitchFamily="49" charset="-122"/>
              </a:rPr>
              <a:t>移动</a:t>
            </a:r>
            <a:r>
              <a:rPr lang="zh-CN" altLang="en-US" sz="4400" b="1" i="1" dirty="0" smtClean="0">
                <a:solidFill>
                  <a:schemeClr val="accent6">
                    <a:lumMod val="75000"/>
                  </a:schemeClr>
                </a:solidFill>
                <a:effectLst>
                  <a:outerShdw blurRad="50800" dist="38100" dir="5400000" algn="t" rotWithShape="0">
                    <a:prstClr val="black">
                      <a:alpha val="40000"/>
                    </a:prstClr>
                  </a:outerShdw>
                </a:effectLst>
                <a:latin typeface="黑体" pitchFamily="49" charset="-122"/>
                <a:ea typeface="黑体" pitchFamily="49" charset="-122"/>
              </a:rPr>
              <a:t>互联网</a:t>
            </a:r>
            <a:endParaRPr lang="zh-CN" altLang="en-US" sz="4000" b="1" i="1" dirty="0">
              <a:effectLst>
                <a:outerShdw blurRad="50800" dist="38100" dir="5400000" algn="t" rotWithShape="0">
                  <a:prstClr val="black">
                    <a:alpha val="40000"/>
                  </a:prstClr>
                </a:outerShdw>
              </a:effectLst>
              <a:latin typeface="黑体" pitchFamily="49" charset="-122"/>
              <a:ea typeface="黑体" pitchFamily="49" charset="-122"/>
            </a:endParaRPr>
          </a:p>
        </p:txBody>
      </p:sp>
    </p:spTree>
    <p:extLst>
      <p:ext uri="{BB962C8B-B14F-4D97-AF65-F5344CB8AC3E}">
        <p14:creationId xmlns:p14="http://schemas.microsoft.com/office/powerpoint/2010/main" val="13654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t>腾讯拿到贵宾舱船票，移动</a:t>
            </a:r>
            <a:r>
              <a:rPr lang="zh-CN" altLang="en-US" b="1" dirty="0" smtClean="0"/>
              <a:t>商业化初见成效</a:t>
            </a:r>
            <a:endParaRPr lang="zh-CN" altLang="en-US" dirty="0"/>
          </a:p>
        </p:txBody>
      </p:sp>
      <p:sp>
        <p:nvSpPr>
          <p:cNvPr id="3" name="内容占位符 2"/>
          <p:cNvSpPr>
            <a:spLocks noGrp="1"/>
          </p:cNvSpPr>
          <p:nvPr>
            <p:ph idx="1"/>
          </p:nvPr>
        </p:nvSpPr>
        <p:spPr>
          <a:xfrm>
            <a:off x="457200" y="1635645"/>
            <a:ext cx="8229600" cy="2958977"/>
          </a:xfrm>
        </p:spPr>
        <p:style>
          <a:lnRef idx="2">
            <a:schemeClr val="accent1"/>
          </a:lnRef>
          <a:fillRef idx="1">
            <a:schemeClr val="lt1"/>
          </a:fillRef>
          <a:effectRef idx="0">
            <a:schemeClr val="accent1"/>
          </a:effectRef>
          <a:fontRef idx="minor">
            <a:schemeClr val="dk1"/>
          </a:fontRef>
        </p:style>
        <p:txBody>
          <a:bodyPr/>
          <a:lstStyle/>
          <a:p>
            <a:endParaRPr lang="en-US" altLang="zh-CN" dirty="0" smtClean="0"/>
          </a:p>
          <a:p>
            <a:r>
              <a:rPr lang="zh-CN" altLang="en-US" sz="2800" dirty="0" smtClean="0">
                <a:latin typeface="黑体" pitchFamily="49" charset="-122"/>
                <a:ea typeface="黑体" pitchFamily="49" charset="-122"/>
              </a:rPr>
              <a:t>微</a:t>
            </a:r>
            <a:r>
              <a:rPr lang="zh-CN" altLang="en-US" sz="2800" dirty="0">
                <a:latin typeface="黑体" pitchFamily="49" charset="-122"/>
                <a:ea typeface="黑体" pitchFamily="49" charset="-122"/>
              </a:rPr>
              <a:t>信坐拥</a:t>
            </a:r>
            <a:r>
              <a:rPr lang="en-US" altLang="zh-CN" sz="2800" dirty="0">
                <a:latin typeface="黑体" pitchFamily="49" charset="-122"/>
                <a:ea typeface="黑体" pitchFamily="49" charset="-122"/>
              </a:rPr>
              <a:t>4-5</a:t>
            </a:r>
            <a:r>
              <a:rPr lang="zh-CN" altLang="en-US" sz="2800" dirty="0">
                <a:latin typeface="黑体" pitchFamily="49" charset="-122"/>
                <a:ea typeface="黑体" pitchFamily="49" charset="-122"/>
              </a:rPr>
              <a:t>亿</a:t>
            </a:r>
            <a:r>
              <a:rPr lang="zh-CN" altLang="en-US" sz="2800" dirty="0" smtClean="0">
                <a:latin typeface="黑体" pitchFamily="49" charset="-122"/>
                <a:ea typeface="黑体" pitchFamily="49" charset="-122"/>
              </a:rPr>
              <a:t>用户</a:t>
            </a:r>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具备</a:t>
            </a:r>
            <a:r>
              <a:rPr lang="zh-CN" altLang="en-US" sz="2800" dirty="0">
                <a:latin typeface="黑体" pitchFamily="49" charset="-122"/>
                <a:ea typeface="黑体" pitchFamily="49" charset="-122"/>
              </a:rPr>
              <a:t>平台</a:t>
            </a:r>
            <a:r>
              <a:rPr lang="zh-CN" altLang="en-US" sz="2800" dirty="0" smtClean="0">
                <a:latin typeface="黑体" pitchFamily="49" charset="-122"/>
                <a:ea typeface="黑体" pitchFamily="49" charset="-122"/>
              </a:rPr>
              <a:t>特征</a:t>
            </a:r>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兼具</a:t>
            </a:r>
            <a:r>
              <a:rPr lang="zh-CN" altLang="en-US" sz="2800" dirty="0">
                <a:latin typeface="黑体" pitchFamily="49" charset="-122"/>
                <a:ea typeface="黑体" pitchFamily="49" charset="-122"/>
              </a:rPr>
              <a:t>媒体、社交</a:t>
            </a:r>
            <a:r>
              <a:rPr lang="zh-CN" altLang="en-US" sz="2800" dirty="0" smtClean="0">
                <a:latin typeface="黑体" pitchFamily="49" charset="-122"/>
                <a:ea typeface="黑体" pitchFamily="49" charset="-122"/>
              </a:rPr>
              <a:t>属性</a:t>
            </a:r>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自身资源：支付</a:t>
            </a:r>
            <a:r>
              <a:rPr lang="zh-CN" altLang="en-US" sz="2800" dirty="0" smtClean="0">
                <a:latin typeface="黑体" pitchFamily="49" charset="-122"/>
                <a:ea typeface="黑体" pitchFamily="49" charset="-122"/>
              </a:rPr>
              <a:t>、地图、游戏</a:t>
            </a:r>
            <a:r>
              <a:rPr lang="zh-CN" altLang="en-US" sz="2800" dirty="0" smtClean="0">
                <a:latin typeface="黑体" pitchFamily="49" charset="-122"/>
                <a:ea typeface="黑体" pitchFamily="49" charset="-122"/>
              </a:rPr>
              <a:t>等</a:t>
            </a:r>
            <a:endParaRPr lang="en-US" altLang="zh-CN" sz="2800" dirty="0" smtClean="0">
              <a:latin typeface="黑体" pitchFamily="49" charset="-122"/>
              <a:ea typeface="黑体" pitchFamily="49"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269" y="1080463"/>
            <a:ext cx="1024315" cy="979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079855"/>
            <a:ext cx="942667" cy="101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rot="20939333">
            <a:off x="6124952" y="3136398"/>
            <a:ext cx="1624778" cy="707886"/>
          </a:xfrm>
          <a:prstGeom prst="rect">
            <a:avLst/>
          </a:prstGeom>
          <a:noFill/>
          <a:ln w="19050">
            <a:solidFill>
              <a:srgbClr val="C00000"/>
            </a:solidFill>
          </a:ln>
        </p:spPr>
        <p:txBody>
          <a:bodyPr wrap="square">
            <a:spAutoFit/>
          </a:bodyPr>
          <a:lstStyle/>
          <a:p>
            <a:pPr algn="ctr"/>
            <a:r>
              <a:rPr lang="en-US" altLang="zh-CN" sz="2800" b="1" dirty="0" err="1" smtClean="0"/>
              <a:t>SoLoMo</a:t>
            </a:r>
            <a:endParaRPr lang="en-US" altLang="zh-CN" sz="2800" b="1" dirty="0" smtClean="0"/>
          </a:p>
          <a:p>
            <a:pPr algn="ctr"/>
            <a:r>
              <a:rPr lang="en-US" altLang="zh-CN" sz="1200" b="1" dirty="0" smtClean="0"/>
              <a:t>Social + Local + Mobile</a:t>
            </a:r>
            <a:endParaRPr lang="zh-CN" altLang="en-US" sz="1200" b="1" dirty="0"/>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320" y="1350800"/>
            <a:ext cx="1257300" cy="475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直角三角形 5"/>
          <p:cNvSpPr/>
          <p:nvPr/>
        </p:nvSpPr>
        <p:spPr>
          <a:xfrm rot="5400000">
            <a:off x="0" y="0"/>
            <a:ext cx="611560" cy="627534"/>
          </a:xfrm>
          <a:prstGeom prst="r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6088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50" fill="hold"/>
                                        <p:tgtEl>
                                          <p:spTgt spid="4"/>
                                        </p:tgtEl>
                                      </p:cBhvr>
                                      <p:by x="50000" y="50000"/>
                                    </p:animScale>
                                  </p:childTnLst>
                                </p:cTn>
                              </p:par>
                            </p:childTnLst>
                          </p:cTn>
                        </p:par>
                        <p:par>
                          <p:cTn id="9" fill="hold">
                            <p:stCondLst>
                              <p:cond delay="250"/>
                            </p:stCondLst>
                            <p:childTnLst>
                              <p:par>
                                <p:cTn id="10" presetID="6" presetClass="emph" presetSubtype="0" fill="hold" grpId="1" nodeType="afterEffect">
                                  <p:stCondLst>
                                    <p:cond delay="0"/>
                                  </p:stCondLst>
                                  <p:childTnLst>
                                    <p:animScale>
                                      <p:cBhvr>
                                        <p:cTn id="11" dur="250" fill="hold"/>
                                        <p:tgtEl>
                                          <p:spTgt spid="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7584" y="1347613"/>
            <a:ext cx="5951239" cy="3168353"/>
            <a:chOff x="827584" y="1347613"/>
            <a:chExt cx="5951239" cy="3168353"/>
          </a:xfrm>
          <a:effectLst>
            <a:outerShdw blurRad="50800" dist="38100" algn="l" rotWithShape="0">
              <a:prstClr val="black">
                <a:alpha val="40000"/>
              </a:prstClr>
            </a:outerShdw>
          </a:effectLst>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359024"/>
              <a:ext cx="1800200" cy="3156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031" y="1347613"/>
              <a:ext cx="18542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696" y="1347614"/>
              <a:ext cx="18542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6335" y="3038003"/>
              <a:ext cx="185420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8532" y="3038003"/>
              <a:ext cx="1863725"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2777331" y="2624088"/>
              <a:ext cx="4001492" cy="369332"/>
            </a:xfrm>
            <a:prstGeom prst="rect">
              <a:avLst/>
            </a:prstGeom>
            <a:solidFill>
              <a:srgbClr val="00B0F0"/>
            </a:solidFill>
          </p:spPr>
          <p:txBody>
            <a:bodyPr wrap="square">
              <a:spAutoFit/>
            </a:bodyPr>
            <a:lstStyle/>
            <a:p>
              <a:pPr algn="ctr"/>
              <a:r>
                <a:rPr lang="zh-CN" altLang="en-US" b="1" dirty="0" smtClean="0">
                  <a:solidFill>
                    <a:schemeClr val="bg1"/>
                  </a:solidFill>
                  <a:effectLst>
                    <a:outerShdw blurRad="50800" dist="38100" dir="5400000" algn="t" rotWithShape="0">
                      <a:prstClr val="black">
                        <a:alpha val="40000"/>
                      </a:prstClr>
                    </a:outerShdw>
                  </a:effectLst>
                  <a:latin typeface="黑体" pitchFamily="49" charset="-122"/>
                  <a:ea typeface="黑体" pitchFamily="49" charset="-122"/>
                </a:rPr>
                <a:t>微信开启了全民</a:t>
              </a:r>
              <a:r>
                <a:rPr lang="zh-CN" altLang="en-US" b="1" dirty="0">
                  <a:solidFill>
                    <a:schemeClr val="bg1"/>
                  </a:solidFill>
                  <a:effectLst>
                    <a:outerShdw blurRad="50800" dist="38100" dir="5400000" algn="t" rotWithShape="0">
                      <a:prstClr val="black">
                        <a:alpha val="40000"/>
                      </a:prstClr>
                    </a:outerShdw>
                  </a:effectLst>
                  <a:latin typeface="黑体" pitchFamily="49" charset="-122"/>
                  <a:ea typeface="黑体" pitchFamily="49" charset="-122"/>
                </a:rPr>
                <a:t>移动游戏的时代！</a:t>
              </a:r>
            </a:p>
          </p:txBody>
        </p:sp>
      </p:grpSp>
      <p:sp>
        <p:nvSpPr>
          <p:cNvPr id="15" name="矩形 14"/>
          <p:cNvSpPr/>
          <p:nvPr/>
        </p:nvSpPr>
        <p:spPr>
          <a:xfrm>
            <a:off x="6948264" y="1376489"/>
            <a:ext cx="1700297" cy="3108543"/>
          </a:xfrm>
          <a:prstGeom prst="rect">
            <a:avLst/>
          </a:prstGeom>
          <a:solidFill>
            <a:srgbClr val="00B0F0"/>
          </a:solidFill>
          <a:effectLst>
            <a:outerShdw blurRad="50800" dist="38100" dir="5400000" algn="t" rotWithShape="0">
              <a:prstClr val="black">
                <a:alpha val="40000"/>
              </a:prstClr>
            </a:outerShdw>
          </a:effectLst>
        </p:spPr>
        <p:txBody>
          <a:bodyPr wrap="square">
            <a:spAutoFit/>
          </a:bodyPr>
          <a:lstStyle/>
          <a:p>
            <a:endParaRPr lang="en-US" altLang="zh-CN" sz="2400" b="1" dirty="0" smtClean="0">
              <a:solidFill>
                <a:schemeClr val="bg1"/>
              </a:solidFill>
              <a:effectLst>
                <a:outerShdw blurRad="50800" dist="38100" dir="5400000" algn="t" rotWithShape="0">
                  <a:prstClr val="black">
                    <a:alpha val="40000"/>
                  </a:prstClr>
                </a:outerShdw>
              </a:effectLst>
            </a:endParaRPr>
          </a:p>
          <a:p>
            <a:endParaRPr lang="en-US" altLang="zh-CN" sz="2400" b="1" dirty="0">
              <a:solidFill>
                <a:schemeClr val="bg1"/>
              </a:solidFill>
              <a:effectLst>
                <a:outerShdw blurRad="50800" dist="38100" dir="5400000" algn="t" rotWithShape="0">
                  <a:prstClr val="black">
                    <a:alpha val="40000"/>
                  </a:prstClr>
                </a:outerShdw>
              </a:effectLst>
            </a:endParaRPr>
          </a:p>
          <a:p>
            <a:r>
              <a:rPr lang="zh-CN" altLang="en-US" sz="2400" b="1" dirty="0" smtClean="0">
                <a:solidFill>
                  <a:schemeClr val="bg1"/>
                </a:solidFill>
                <a:effectLst>
                  <a:outerShdw blurRad="50800" dist="38100" dir="5400000" algn="t" rotWithShape="0">
                    <a:prstClr val="black">
                      <a:alpha val="40000"/>
                    </a:prstClr>
                  </a:outerShdw>
                </a:effectLst>
              </a:rPr>
              <a:t>天天</a:t>
            </a:r>
            <a:r>
              <a:rPr lang="zh-CN" altLang="en-US" sz="2400" b="1" dirty="0">
                <a:solidFill>
                  <a:schemeClr val="bg1"/>
                </a:solidFill>
                <a:effectLst>
                  <a:outerShdw blurRad="50800" dist="38100" dir="5400000" algn="t" rotWithShape="0">
                    <a:prstClr val="black">
                      <a:alpha val="40000"/>
                    </a:prstClr>
                  </a:outerShdw>
                </a:effectLst>
              </a:rPr>
              <a:t>跑酷成</a:t>
            </a:r>
            <a:r>
              <a:rPr lang="zh-CN" altLang="en-US" sz="2400" b="1" dirty="0">
                <a:solidFill>
                  <a:schemeClr val="bg1"/>
                </a:solidFill>
                <a:effectLst>
                  <a:outerShdw blurRad="50800" dist="38100" dir="5400000" algn="t" rotWithShape="0">
                    <a:prstClr val="black">
                      <a:alpha val="40000"/>
                    </a:prstClr>
                  </a:outerShdw>
                </a:effectLst>
              </a:rPr>
              <a:t>为</a:t>
            </a:r>
            <a:r>
              <a:rPr lang="zh-CN" altLang="en-US" sz="2400" b="1" dirty="0">
                <a:solidFill>
                  <a:srgbClr val="FF0000"/>
                </a:solidFill>
                <a:effectLst>
                  <a:outerShdw blurRad="50800" dist="38100" dir="5400000" algn="t" rotWithShape="0">
                    <a:prstClr val="black">
                      <a:alpha val="40000"/>
                    </a:prstClr>
                  </a:outerShdw>
                </a:effectLst>
              </a:rPr>
              <a:t>首个月收入过亿</a:t>
            </a:r>
            <a:r>
              <a:rPr lang="zh-CN" altLang="en-US" sz="2400" b="1" dirty="0">
                <a:solidFill>
                  <a:schemeClr val="bg1"/>
                </a:solidFill>
                <a:effectLst>
                  <a:outerShdw blurRad="50800" dist="38100" dir="5400000" algn="t" rotWithShape="0">
                    <a:prstClr val="black">
                      <a:alpha val="40000"/>
                    </a:prstClr>
                  </a:outerShdw>
                </a:effectLst>
              </a:rPr>
              <a:t>的手</a:t>
            </a:r>
            <a:r>
              <a:rPr lang="zh-CN" altLang="en-US" sz="2400" b="1" dirty="0" smtClean="0">
                <a:solidFill>
                  <a:schemeClr val="bg1"/>
                </a:solidFill>
                <a:effectLst>
                  <a:outerShdw blurRad="50800" dist="38100" dir="5400000" algn="t" rotWithShape="0">
                    <a:prstClr val="black">
                      <a:alpha val="40000"/>
                    </a:prstClr>
                  </a:outerShdw>
                </a:effectLst>
              </a:rPr>
              <a:t>游！</a:t>
            </a:r>
            <a:endParaRPr lang="en-US" altLang="zh-CN" sz="2400" b="1" dirty="0" smtClean="0">
              <a:solidFill>
                <a:schemeClr val="bg1"/>
              </a:solidFill>
              <a:effectLst>
                <a:outerShdw blurRad="50800" dist="38100" dir="5400000" algn="t" rotWithShape="0">
                  <a:prstClr val="black">
                    <a:alpha val="40000"/>
                  </a:prstClr>
                </a:outerShdw>
              </a:effectLst>
            </a:endParaRPr>
          </a:p>
          <a:p>
            <a:endParaRPr lang="en-US" altLang="zh-CN" sz="2800" dirty="0" smtClean="0">
              <a:solidFill>
                <a:schemeClr val="bg1"/>
              </a:solidFill>
              <a:effectLst>
                <a:outerShdw blurRad="50800" dist="38100" dir="5400000" algn="t" rotWithShape="0">
                  <a:prstClr val="black">
                    <a:alpha val="40000"/>
                  </a:prstClr>
                </a:outerShdw>
              </a:effectLst>
            </a:endParaRPr>
          </a:p>
          <a:p>
            <a:endParaRPr lang="zh-CN" altLang="en-US" sz="2400" dirty="0">
              <a:solidFill>
                <a:schemeClr val="bg1"/>
              </a:solidFill>
              <a:effectLst>
                <a:outerShdw blurRad="50800" dist="38100" dir="5400000" algn="t" rotWithShape="0">
                  <a:prstClr val="black">
                    <a:alpha val="40000"/>
                  </a:prstClr>
                </a:outerShdw>
              </a:effectLst>
            </a:endParaRPr>
          </a:p>
        </p:txBody>
      </p:sp>
      <p:sp>
        <p:nvSpPr>
          <p:cNvPr id="7" name="矩形 6"/>
          <p:cNvSpPr/>
          <p:nvPr/>
        </p:nvSpPr>
        <p:spPr>
          <a:xfrm>
            <a:off x="695240" y="339502"/>
            <a:ext cx="2037737" cy="646331"/>
          </a:xfrm>
          <a:prstGeom prst="rect">
            <a:avLst/>
          </a:prstGeom>
        </p:spPr>
        <p:txBody>
          <a:bodyPr wrap="none">
            <a:spAutoFit/>
          </a:bodyPr>
          <a:lstStyle/>
          <a:p>
            <a:r>
              <a:rPr lang="zh-CN" altLang="en-US" sz="3600" b="1" dirty="0" smtClean="0">
                <a:latin typeface="黑体" pitchFamily="49" charset="-122"/>
                <a:ea typeface="黑体" pitchFamily="49" charset="-122"/>
              </a:rPr>
              <a:t>微信游戏</a:t>
            </a:r>
            <a:endParaRPr lang="zh-CN" altLang="en-US" sz="3600" b="1" dirty="0">
              <a:latin typeface="黑体" pitchFamily="49" charset="-122"/>
              <a:ea typeface="黑体" pitchFamily="49" charset="-122"/>
            </a:endParaRPr>
          </a:p>
        </p:txBody>
      </p:sp>
      <p:sp>
        <p:nvSpPr>
          <p:cNvPr id="16" name="直角三角形 15"/>
          <p:cNvSpPr/>
          <p:nvPr/>
        </p:nvSpPr>
        <p:spPr>
          <a:xfrm rot="5400000">
            <a:off x="0" y="0"/>
            <a:ext cx="611560" cy="627534"/>
          </a:xfrm>
          <a:prstGeom prst="r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546501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95240" y="339502"/>
            <a:ext cx="1808508" cy="646331"/>
          </a:xfrm>
          <a:prstGeom prst="rect">
            <a:avLst/>
          </a:prstGeom>
        </p:spPr>
        <p:txBody>
          <a:bodyPr wrap="none">
            <a:spAutoFit/>
          </a:bodyPr>
          <a:lstStyle/>
          <a:p>
            <a:r>
              <a:rPr lang="en-US" altLang="zh-CN" sz="3600" b="1" dirty="0" smtClean="0">
                <a:latin typeface="黑体" pitchFamily="49" charset="-122"/>
                <a:ea typeface="黑体" pitchFamily="49" charset="-122"/>
              </a:rPr>
              <a:t>O2O</a:t>
            </a:r>
            <a:r>
              <a:rPr lang="zh-CN" altLang="en-US" sz="3600" b="1" dirty="0" smtClean="0">
                <a:latin typeface="黑体" pitchFamily="49" charset="-122"/>
                <a:ea typeface="黑体" pitchFamily="49" charset="-122"/>
              </a:rPr>
              <a:t>电商</a:t>
            </a:r>
            <a:endParaRPr lang="zh-CN" altLang="en-US" sz="2800" b="1" dirty="0">
              <a:latin typeface="黑体" pitchFamily="49" charset="-122"/>
              <a:ea typeface="黑体" pitchFamily="49" charset="-122"/>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2989"/>
          <a:stretch/>
        </p:blipFill>
        <p:spPr bwMode="auto">
          <a:xfrm>
            <a:off x="611560" y="1048549"/>
            <a:ext cx="216024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048549"/>
            <a:ext cx="187911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134369" y="4425374"/>
            <a:ext cx="1338828" cy="369332"/>
          </a:xfrm>
          <a:prstGeom prst="rect">
            <a:avLst/>
          </a:prstGeom>
        </p:spPr>
        <p:txBody>
          <a:bodyPr wrap="none">
            <a:spAutoFit/>
          </a:bodyPr>
          <a:lstStyle/>
          <a:p>
            <a:r>
              <a:rPr lang="zh-CN" altLang="en-US" dirty="0">
                <a:latin typeface="黑体" pitchFamily="49" charset="-122"/>
                <a:ea typeface="黑体" pitchFamily="49" charset="-122"/>
              </a:rPr>
              <a:t>微信会员卡</a:t>
            </a:r>
          </a:p>
        </p:txBody>
      </p:sp>
      <p:sp>
        <p:nvSpPr>
          <p:cNvPr id="16" name="矩形 15"/>
          <p:cNvSpPr/>
          <p:nvPr/>
        </p:nvSpPr>
        <p:spPr>
          <a:xfrm>
            <a:off x="3449195" y="4434666"/>
            <a:ext cx="1107996" cy="369332"/>
          </a:xfrm>
          <a:prstGeom prst="rect">
            <a:avLst/>
          </a:prstGeom>
        </p:spPr>
        <p:txBody>
          <a:bodyPr wrap="none">
            <a:spAutoFit/>
          </a:bodyPr>
          <a:lstStyle/>
          <a:p>
            <a:r>
              <a:rPr lang="zh-CN" altLang="en-US" dirty="0">
                <a:latin typeface="黑体" pitchFamily="49" charset="-122"/>
                <a:ea typeface="黑体" pitchFamily="49" charset="-122"/>
              </a:rPr>
              <a:t>微</a:t>
            </a:r>
            <a:r>
              <a:rPr lang="zh-CN" altLang="en-US" dirty="0" smtClean="0">
                <a:latin typeface="黑体" pitchFamily="49" charset="-122"/>
                <a:ea typeface="黑体" pitchFamily="49" charset="-122"/>
              </a:rPr>
              <a:t>信团购</a:t>
            </a:r>
            <a:endParaRPr lang="zh-CN" altLang="en-US" dirty="0">
              <a:latin typeface="黑体" pitchFamily="49" charset="-122"/>
              <a:ea typeface="黑体" pitchFamily="49" charset="-122"/>
            </a:endParaRPr>
          </a:p>
        </p:txBody>
      </p:sp>
      <p:sp>
        <p:nvSpPr>
          <p:cNvPr id="17" name="矩形 16"/>
          <p:cNvSpPr/>
          <p:nvPr/>
        </p:nvSpPr>
        <p:spPr>
          <a:xfrm>
            <a:off x="5508104" y="4434666"/>
            <a:ext cx="1107996" cy="369332"/>
          </a:xfrm>
          <a:prstGeom prst="rect">
            <a:avLst/>
          </a:prstGeom>
        </p:spPr>
        <p:txBody>
          <a:bodyPr wrap="none">
            <a:spAutoFit/>
          </a:bodyPr>
          <a:lstStyle/>
          <a:p>
            <a:r>
              <a:rPr lang="zh-CN" altLang="en-US" dirty="0">
                <a:latin typeface="黑体" pitchFamily="49" charset="-122"/>
                <a:ea typeface="黑体" pitchFamily="49" charset="-122"/>
              </a:rPr>
              <a:t>微</a:t>
            </a:r>
            <a:r>
              <a:rPr lang="zh-CN" altLang="en-US" dirty="0" smtClean="0">
                <a:latin typeface="黑体" pitchFamily="49" charset="-122"/>
                <a:ea typeface="黑体" pitchFamily="49" charset="-122"/>
              </a:rPr>
              <a:t>信扫码</a:t>
            </a:r>
            <a:endParaRPr lang="zh-CN" altLang="en-US" dirty="0">
              <a:latin typeface="黑体" pitchFamily="49" charset="-122"/>
              <a:ea typeface="黑体" pitchFamily="49" charset="-122"/>
            </a:endParaRPr>
          </a:p>
        </p:txBody>
      </p:sp>
      <p:pic>
        <p:nvPicPr>
          <p:cNvPr id="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863"/>
          <a:stretch/>
        </p:blipFill>
        <p:spPr bwMode="auto">
          <a:xfrm>
            <a:off x="2843808" y="1048549"/>
            <a:ext cx="2088232"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548134" y="4434666"/>
            <a:ext cx="992579" cy="369332"/>
          </a:xfrm>
          <a:prstGeom prst="rect">
            <a:avLst/>
          </a:prstGeom>
        </p:spPr>
        <p:txBody>
          <a:bodyPr wrap="none">
            <a:spAutoFit/>
          </a:bodyPr>
          <a:lstStyle/>
          <a:p>
            <a:r>
              <a:rPr lang="zh-CN" altLang="en-US" dirty="0">
                <a:latin typeface="黑体" pitchFamily="49" charset="-122"/>
                <a:ea typeface="黑体" pitchFamily="49" charset="-122"/>
              </a:rPr>
              <a:t>商家</a:t>
            </a:r>
            <a:r>
              <a:rPr lang="en-US" altLang="zh-CN" dirty="0">
                <a:latin typeface="黑体" pitchFamily="49" charset="-122"/>
                <a:ea typeface="黑体" pitchFamily="49" charset="-122"/>
              </a:rPr>
              <a:t>CRM</a:t>
            </a:r>
            <a:endParaRPr lang="zh-CN" altLang="en-US" dirty="0">
              <a:latin typeface="黑体" pitchFamily="49" charset="-122"/>
              <a:ea typeface="黑体" pitchFamily="49" charset="-122"/>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3" y="2632745"/>
            <a:ext cx="1372865" cy="1772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直角三角形 10"/>
          <p:cNvSpPr/>
          <p:nvPr/>
        </p:nvSpPr>
        <p:spPr>
          <a:xfrm rot="5400000">
            <a:off x="0" y="0"/>
            <a:ext cx="611560" cy="627534"/>
          </a:xfrm>
          <a:prstGeom prst="r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9521" y="1050133"/>
            <a:ext cx="1421647" cy="1377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7306683" y="2355726"/>
            <a:ext cx="1454244" cy="369332"/>
          </a:xfrm>
          <a:prstGeom prst="rect">
            <a:avLst/>
          </a:prstGeom>
        </p:spPr>
        <p:txBody>
          <a:bodyPr wrap="none">
            <a:spAutoFit/>
          </a:bodyPr>
          <a:lstStyle/>
          <a:p>
            <a:r>
              <a:rPr lang="zh-CN" altLang="en-US" dirty="0" smtClean="0">
                <a:latin typeface="黑体" pitchFamily="49" charset="-122"/>
                <a:ea typeface="黑体" pitchFamily="49" charset="-122"/>
              </a:rPr>
              <a:t>开放地图</a:t>
            </a:r>
            <a:r>
              <a:rPr lang="en-US" altLang="zh-CN" dirty="0" smtClean="0">
                <a:latin typeface="黑体" pitchFamily="49" charset="-122"/>
                <a:ea typeface="黑体" pitchFamily="49" charset="-122"/>
              </a:rPr>
              <a:t>API</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116101704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95240" y="339502"/>
            <a:ext cx="1808508" cy="646331"/>
          </a:xfrm>
          <a:prstGeom prst="rect">
            <a:avLst/>
          </a:prstGeom>
        </p:spPr>
        <p:txBody>
          <a:bodyPr wrap="none">
            <a:spAutoFit/>
          </a:bodyPr>
          <a:lstStyle/>
          <a:p>
            <a:r>
              <a:rPr lang="en-US" altLang="zh-CN" sz="3600" b="1" dirty="0" smtClean="0">
                <a:latin typeface="黑体" pitchFamily="49" charset="-122"/>
                <a:ea typeface="黑体" pitchFamily="49" charset="-122"/>
              </a:rPr>
              <a:t>O2O</a:t>
            </a:r>
            <a:r>
              <a:rPr lang="zh-CN" altLang="en-US" sz="3600" b="1" dirty="0" smtClean="0">
                <a:latin typeface="黑体" pitchFamily="49" charset="-122"/>
                <a:ea typeface="黑体" pitchFamily="49" charset="-122"/>
              </a:rPr>
              <a:t>电商</a:t>
            </a:r>
            <a:endParaRPr lang="zh-CN" altLang="en-US" sz="3600" b="1" dirty="0">
              <a:latin typeface="黑体" pitchFamily="49" charset="-122"/>
              <a:ea typeface="黑体" pitchFamily="49" charset="-122"/>
            </a:endParaRPr>
          </a:p>
        </p:txBody>
      </p:sp>
      <p:pic>
        <p:nvPicPr>
          <p:cNvPr id="8194" name="Picture 2" descr="http://images.ppkao.com/UploadPic/201304/20130403210120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987574"/>
            <a:ext cx="7511567" cy="388703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644008" y="978282"/>
            <a:ext cx="1800493" cy="369332"/>
          </a:xfrm>
          <a:prstGeom prst="rect">
            <a:avLst/>
          </a:prstGeom>
        </p:spPr>
        <p:txBody>
          <a:bodyPr wrap="none">
            <a:spAutoFit/>
          </a:bodyPr>
          <a:lstStyle/>
          <a:p>
            <a:r>
              <a:rPr lang="zh-CN" altLang="en-US" dirty="0" smtClean="0">
                <a:latin typeface="黑体" pitchFamily="49" charset="-122"/>
                <a:ea typeface="黑体" pitchFamily="49" charset="-122"/>
              </a:rPr>
              <a:t>“</a:t>
            </a:r>
            <a:r>
              <a:rPr lang="zh-CN" altLang="en-US" dirty="0">
                <a:latin typeface="黑体" pitchFamily="49" charset="-122"/>
                <a:ea typeface="黑体" pitchFamily="49" charset="-122"/>
              </a:rPr>
              <a:t>朋友圈电商”</a:t>
            </a:r>
          </a:p>
        </p:txBody>
      </p:sp>
      <p:sp>
        <p:nvSpPr>
          <p:cNvPr id="9" name="矩形 8"/>
          <p:cNvSpPr/>
          <p:nvPr/>
        </p:nvSpPr>
        <p:spPr>
          <a:xfrm>
            <a:off x="6403297" y="963255"/>
            <a:ext cx="1800493" cy="369332"/>
          </a:xfrm>
          <a:prstGeom prst="rect">
            <a:avLst/>
          </a:prstGeom>
        </p:spPr>
        <p:txBody>
          <a:bodyPr wrap="none">
            <a:spAutoFit/>
          </a:bodyPr>
          <a:lstStyle/>
          <a:p>
            <a:r>
              <a:rPr lang="zh-CN" altLang="en-US" dirty="0" smtClean="0">
                <a:latin typeface="黑体" pitchFamily="49" charset="-122"/>
                <a:ea typeface="黑体" pitchFamily="49" charset="-122"/>
              </a:rPr>
              <a:t>“社会化电商”</a:t>
            </a:r>
            <a:endParaRPr lang="zh-CN" altLang="en-US" dirty="0">
              <a:latin typeface="黑体" pitchFamily="49" charset="-122"/>
              <a:ea typeface="黑体" pitchFamily="49" charset="-122"/>
            </a:endParaRPr>
          </a:p>
        </p:txBody>
      </p:sp>
      <p:sp>
        <p:nvSpPr>
          <p:cNvPr id="6" name="直角三角形 5"/>
          <p:cNvSpPr/>
          <p:nvPr/>
        </p:nvSpPr>
        <p:spPr>
          <a:xfrm rot="5400000">
            <a:off x="0" y="0"/>
            <a:ext cx="611560" cy="627534"/>
          </a:xfrm>
          <a:prstGeom prst="r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41749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95240" y="339502"/>
            <a:ext cx="1808508" cy="646331"/>
          </a:xfrm>
          <a:prstGeom prst="rect">
            <a:avLst/>
          </a:prstGeom>
        </p:spPr>
        <p:txBody>
          <a:bodyPr wrap="none">
            <a:spAutoFit/>
          </a:bodyPr>
          <a:lstStyle/>
          <a:p>
            <a:r>
              <a:rPr lang="en-US" altLang="zh-CN" sz="3600" b="1" dirty="0">
                <a:latin typeface="黑体" pitchFamily="49" charset="-122"/>
                <a:ea typeface="黑体" pitchFamily="49" charset="-122"/>
              </a:rPr>
              <a:t>App</a:t>
            </a:r>
            <a:r>
              <a:rPr lang="zh-CN" altLang="en-US" sz="3600" b="1" dirty="0">
                <a:latin typeface="黑体" pitchFamily="49" charset="-122"/>
                <a:ea typeface="黑体" pitchFamily="49" charset="-122"/>
              </a:rPr>
              <a:t>市场</a:t>
            </a: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0975"/>
          <a:stretch/>
        </p:blipFill>
        <p:spPr bwMode="auto">
          <a:xfrm>
            <a:off x="2827464" y="1048615"/>
            <a:ext cx="2824656" cy="3971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498" y="81957"/>
            <a:ext cx="2815966" cy="5010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16024" y="1833989"/>
            <a:ext cx="2411760" cy="2308324"/>
          </a:xfrm>
          <a:prstGeom prst="rect">
            <a:avLst/>
          </a:prstGeom>
        </p:spPr>
        <p:txBody>
          <a:bodyPr wrap="square">
            <a:spAutoFit/>
          </a:bodyPr>
          <a:lstStyle/>
          <a:p>
            <a:r>
              <a:rPr lang="zh-CN" altLang="en-US" sz="2400" dirty="0">
                <a:latin typeface="黑体" pitchFamily="49" charset="-122"/>
                <a:ea typeface="黑体" pitchFamily="49" charset="-122"/>
              </a:rPr>
              <a:t>微信作为一个超级平台级</a:t>
            </a:r>
            <a:r>
              <a:rPr lang="en-US" altLang="zh-CN" sz="2400" dirty="0" smtClean="0">
                <a:latin typeface="黑体" pitchFamily="49" charset="-122"/>
                <a:ea typeface="黑体" pitchFamily="49" charset="-122"/>
              </a:rPr>
              <a:t>App</a:t>
            </a:r>
            <a:r>
              <a:rPr lang="zh-CN" altLang="en-US" sz="2400" dirty="0" smtClean="0">
                <a:latin typeface="黑体" pitchFamily="49" charset="-122"/>
                <a:ea typeface="黑体" pitchFamily="49" charset="-122"/>
              </a:rPr>
              <a:t>，</a:t>
            </a:r>
            <a:r>
              <a:rPr lang="zh-CN" altLang="en-US" sz="2400" dirty="0">
                <a:latin typeface="黑体" pitchFamily="49" charset="-122"/>
                <a:ea typeface="黑体" pitchFamily="49" charset="-122"/>
              </a:rPr>
              <a:t>公众账号成为一个轻量级</a:t>
            </a:r>
            <a:r>
              <a:rPr lang="en-US" altLang="zh-CN" sz="2400" dirty="0">
                <a:latin typeface="黑体" pitchFamily="49" charset="-122"/>
                <a:ea typeface="黑体" pitchFamily="49" charset="-122"/>
              </a:rPr>
              <a:t>App,</a:t>
            </a:r>
            <a:r>
              <a:rPr lang="zh-CN" altLang="en-US" sz="2400" dirty="0">
                <a:latin typeface="黑体" pitchFamily="49" charset="-122"/>
                <a:ea typeface="黑体" pitchFamily="49" charset="-122"/>
              </a:rPr>
              <a:t>微信成为这个轻量级</a:t>
            </a:r>
            <a:r>
              <a:rPr lang="en-US" altLang="zh-CN" sz="2400" dirty="0">
                <a:latin typeface="黑体" pitchFamily="49" charset="-122"/>
                <a:ea typeface="黑体" pitchFamily="49" charset="-122"/>
              </a:rPr>
              <a:t>App</a:t>
            </a:r>
            <a:r>
              <a:rPr lang="zh-CN" altLang="en-US" sz="2400" dirty="0">
                <a:latin typeface="黑体" pitchFamily="49" charset="-122"/>
                <a:ea typeface="黑体" pitchFamily="49" charset="-122"/>
              </a:rPr>
              <a:t>分发市场。</a:t>
            </a:r>
          </a:p>
        </p:txBody>
      </p:sp>
      <p:sp>
        <p:nvSpPr>
          <p:cNvPr id="6" name="直角三角形 5"/>
          <p:cNvSpPr/>
          <p:nvPr/>
        </p:nvSpPr>
        <p:spPr>
          <a:xfrm rot="5400000">
            <a:off x="0" y="0"/>
            <a:ext cx="611560" cy="627534"/>
          </a:xfrm>
          <a:prstGeom prst="r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614651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t>百度拿到移动互联网船票，商业化领先一步</a:t>
            </a:r>
            <a:endParaRPr lang="zh-CN" altLang="en-US" dirty="0"/>
          </a:p>
        </p:txBody>
      </p:sp>
      <p:sp>
        <p:nvSpPr>
          <p:cNvPr id="3" name="内容占位符 2"/>
          <p:cNvSpPr>
            <a:spLocks noGrp="1"/>
          </p:cNvSpPr>
          <p:nvPr>
            <p:ph idx="1"/>
          </p:nvPr>
        </p:nvSpPr>
        <p:spPr>
          <a:xfrm>
            <a:off x="457200" y="1635645"/>
            <a:ext cx="8229600" cy="2958977"/>
          </a:xfrm>
        </p:spPr>
        <p:style>
          <a:lnRef idx="2">
            <a:schemeClr val="accent1"/>
          </a:lnRef>
          <a:fillRef idx="1">
            <a:schemeClr val="lt1"/>
          </a:fillRef>
          <a:effectRef idx="0">
            <a:schemeClr val="accent1"/>
          </a:effectRef>
          <a:fontRef idx="minor">
            <a:schemeClr val="dk1"/>
          </a:fontRef>
        </p:style>
        <p:txBody>
          <a:bodyPr>
            <a:normAutofit/>
          </a:bodyPr>
          <a:lstStyle/>
          <a:p>
            <a:endParaRPr lang="en-US" altLang="zh-CN" sz="2800" dirty="0" smtClean="0"/>
          </a:p>
          <a:p>
            <a:r>
              <a:rPr lang="zh-CN" altLang="en-US" sz="2800" dirty="0" smtClean="0">
                <a:latin typeface="黑体" pitchFamily="49" charset="-122"/>
                <a:ea typeface="黑体" pitchFamily="49" charset="-122"/>
              </a:rPr>
              <a:t>搜索</a:t>
            </a:r>
            <a:r>
              <a:rPr lang="en-US" altLang="zh-CN" sz="2800" dirty="0">
                <a:latin typeface="黑体" pitchFamily="49" charset="-122"/>
                <a:ea typeface="黑体" pitchFamily="49" charset="-122"/>
              </a:rPr>
              <a:t>App</a:t>
            </a:r>
            <a:r>
              <a:rPr lang="zh-CN" altLang="en-US" sz="2800" dirty="0">
                <a:latin typeface="黑体" pitchFamily="49" charset="-122"/>
                <a:ea typeface="黑体" pitchFamily="49" charset="-122"/>
              </a:rPr>
              <a:t>、移动地图和魔图用户数已过</a:t>
            </a:r>
            <a:r>
              <a:rPr lang="zh-CN" altLang="en-US" sz="2800" dirty="0" smtClean="0">
                <a:latin typeface="黑体" pitchFamily="49" charset="-122"/>
                <a:ea typeface="黑体" pitchFamily="49" charset="-122"/>
              </a:rPr>
              <a:t>亿</a:t>
            </a:r>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百</a:t>
            </a:r>
            <a:r>
              <a:rPr lang="zh-CN" altLang="en-US" sz="2800" dirty="0">
                <a:latin typeface="黑体" pitchFamily="49" charset="-122"/>
                <a:ea typeface="黑体" pitchFamily="49" charset="-122"/>
              </a:rPr>
              <a:t>度移动月活跃用户数过</a:t>
            </a:r>
            <a:r>
              <a:rPr lang="zh-CN" altLang="en-US" sz="2800" dirty="0" smtClean="0">
                <a:latin typeface="黑体" pitchFamily="49" charset="-122"/>
                <a:ea typeface="黑体" pitchFamily="49" charset="-122"/>
              </a:rPr>
              <a:t>亿</a:t>
            </a:r>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地图</a:t>
            </a:r>
            <a:r>
              <a:rPr lang="en-US" altLang="zh-CN" sz="2800" dirty="0">
                <a:latin typeface="黑体" pitchFamily="49" charset="-122"/>
                <a:ea typeface="黑体" pitchFamily="49" charset="-122"/>
              </a:rPr>
              <a:t>LBS</a:t>
            </a:r>
            <a:r>
              <a:rPr lang="zh-CN" altLang="en-US" sz="2800" dirty="0">
                <a:latin typeface="黑体" pitchFamily="49" charset="-122"/>
                <a:ea typeface="黑体" pitchFamily="49" charset="-122"/>
              </a:rPr>
              <a:t>日活跃用户过</a:t>
            </a:r>
            <a:r>
              <a:rPr lang="zh-CN" altLang="en-US" sz="2800" dirty="0" smtClean="0">
                <a:latin typeface="黑体" pitchFamily="49" charset="-122"/>
                <a:ea typeface="黑体" pitchFamily="49" charset="-122"/>
              </a:rPr>
              <a:t>亿，日</a:t>
            </a:r>
            <a:r>
              <a:rPr lang="zh-CN" altLang="en-US" sz="2800" dirty="0">
                <a:latin typeface="黑体" pitchFamily="49" charset="-122"/>
                <a:ea typeface="黑体" pitchFamily="49" charset="-122"/>
              </a:rPr>
              <a:t>定位请求</a:t>
            </a:r>
            <a:r>
              <a:rPr lang="en-US" altLang="zh-CN" sz="2800" dirty="0">
                <a:latin typeface="黑体" pitchFamily="49" charset="-122"/>
                <a:ea typeface="黑体" pitchFamily="49" charset="-122"/>
              </a:rPr>
              <a:t>20</a:t>
            </a:r>
            <a:r>
              <a:rPr lang="zh-CN" altLang="en-US" sz="2800" dirty="0">
                <a:latin typeface="黑体" pitchFamily="49" charset="-122"/>
                <a:ea typeface="黑体" pitchFamily="49" charset="-122"/>
              </a:rPr>
              <a:t>亿</a:t>
            </a:r>
            <a:r>
              <a:rPr lang="zh-CN" altLang="en-US" sz="2800" dirty="0" smtClean="0">
                <a:latin typeface="黑体" pitchFamily="49" charset="-122"/>
                <a:ea typeface="黑体" pitchFamily="49" charset="-122"/>
              </a:rPr>
              <a:t>次</a:t>
            </a:r>
            <a:endParaRPr lang="en-US" altLang="zh-CN" sz="2800" dirty="0" smtClean="0">
              <a:latin typeface="黑体" pitchFamily="49" charset="-122"/>
              <a:ea typeface="黑体" pitchFamily="49" charset="-122"/>
            </a:endParaRPr>
          </a:p>
          <a:p>
            <a:r>
              <a:rPr lang="zh-CN" altLang="en-US" sz="2800" dirty="0">
                <a:latin typeface="黑体" pitchFamily="49" charset="-122"/>
                <a:ea typeface="黑体" pitchFamily="49" charset="-122"/>
              </a:rPr>
              <a:t>以</a:t>
            </a:r>
            <a:r>
              <a:rPr lang="en-US" altLang="zh-CN" sz="2800" dirty="0">
                <a:latin typeface="黑体" pitchFamily="49" charset="-122"/>
                <a:ea typeface="黑体" pitchFamily="49" charset="-122"/>
              </a:rPr>
              <a:t>19</a:t>
            </a:r>
            <a:r>
              <a:rPr lang="zh-CN" altLang="en-US" sz="2800" dirty="0">
                <a:latin typeface="黑体" pitchFamily="49" charset="-122"/>
                <a:ea typeface="黑体" pitchFamily="49" charset="-122"/>
              </a:rPr>
              <a:t>亿美元的天价收购</a:t>
            </a:r>
            <a:r>
              <a:rPr lang="en-US" altLang="zh-CN" sz="2800" dirty="0">
                <a:latin typeface="黑体" pitchFamily="49" charset="-122"/>
                <a:ea typeface="黑体" pitchFamily="49" charset="-122"/>
              </a:rPr>
              <a:t>91</a:t>
            </a:r>
            <a:r>
              <a:rPr lang="zh-CN" altLang="en-US" sz="2800" dirty="0">
                <a:latin typeface="黑体" pitchFamily="49" charset="-122"/>
                <a:ea typeface="黑体" pitchFamily="49" charset="-122"/>
              </a:rPr>
              <a:t>无线</a:t>
            </a:r>
            <a:endParaRPr lang="en-US" altLang="zh-CN" sz="2800" dirty="0" smtClean="0">
              <a:latin typeface="黑体" pitchFamily="49" charset="-122"/>
              <a:ea typeface="黑体" pitchFamily="49"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175546"/>
            <a:ext cx="959743" cy="915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1216408"/>
            <a:ext cx="940956" cy="87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352" y="1201368"/>
            <a:ext cx="904992" cy="92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直角三角形 6"/>
          <p:cNvSpPr/>
          <p:nvPr/>
        </p:nvSpPr>
        <p:spPr>
          <a:xfrm rot="5400000">
            <a:off x="0" y="0"/>
            <a:ext cx="611560" cy="627534"/>
          </a:xfrm>
          <a:prstGeom prst="rtTriangl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382250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95240" y="339502"/>
            <a:ext cx="2964273" cy="646331"/>
          </a:xfrm>
          <a:prstGeom prst="rect">
            <a:avLst/>
          </a:prstGeom>
        </p:spPr>
        <p:txBody>
          <a:bodyPr wrap="none">
            <a:spAutoFit/>
          </a:bodyPr>
          <a:lstStyle/>
          <a:p>
            <a:r>
              <a:rPr lang="zh-CN" altLang="en-US" sz="3600" b="1" dirty="0" smtClean="0">
                <a:latin typeface="黑体" pitchFamily="49" charset="-122"/>
                <a:ea typeface="黑体" pitchFamily="49" charset="-122"/>
              </a:rPr>
              <a:t>移动搜索广告</a:t>
            </a:r>
            <a:endParaRPr lang="zh-CN" altLang="en-US" sz="3600" b="1" dirty="0">
              <a:latin typeface="黑体" pitchFamily="49" charset="-122"/>
              <a:ea typeface="黑体" pitchFamily="49" charset="-122"/>
            </a:endParaRPr>
          </a:p>
        </p:txBody>
      </p:sp>
      <p:sp>
        <p:nvSpPr>
          <p:cNvPr id="2" name="矩形 1"/>
          <p:cNvSpPr/>
          <p:nvPr/>
        </p:nvSpPr>
        <p:spPr>
          <a:xfrm>
            <a:off x="695240" y="1347614"/>
            <a:ext cx="8125232" cy="2751522"/>
          </a:xfrm>
          <a:prstGeom prst="rect">
            <a:avLst/>
          </a:prstGeom>
        </p:spPr>
        <p:txBody>
          <a:bodyPr wrap="square">
            <a:spAutoFit/>
          </a:bodyPr>
          <a:lstStyle/>
          <a:p>
            <a:pPr marL="342900" indent="-342900">
              <a:lnSpc>
                <a:spcPct val="120000"/>
              </a:lnSpc>
              <a:buFont typeface="Wingdings" pitchFamily="2" charset="2"/>
              <a:buChar char="n"/>
            </a:pPr>
            <a:r>
              <a:rPr lang="zh-CN" altLang="en-US" sz="2400" dirty="0" smtClean="0">
                <a:latin typeface="黑体" pitchFamily="49" charset="-122"/>
                <a:ea typeface="黑体" pitchFamily="49" charset="-122"/>
              </a:rPr>
              <a:t>推出时效</a:t>
            </a:r>
            <a:r>
              <a:rPr lang="zh-CN" altLang="en-US" sz="2400" dirty="0">
                <a:latin typeface="黑体" pitchFamily="49" charset="-122"/>
                <a:ea typeface="黑体" pitchFamily="49" charset="-122"/>
              </a:rPr>
              <a:t>搜索、聚合搜索、</a:t>
            </a:r>
            <a:r>
              <a:rPr lang="en-US" altLang="zh-CN" sz="2400" dirty="0" err="1">
                <a:latin typeface="黑体" pitchFamily="49" charset="-122"/>
                <a:ea typeface="黑体" pitchFamily="49" charset="-122"/>
              </a:rPr>
              <a:t>WebApp</a:t>
            </a:r>
            <a:r>
              <a:rPr lang="zh-CN" altLang="en-US" sz="2400" dirty="0">
                <a:latin typeface="黑体" pitchFamily="49" charset="-122"/>
                <a:ea typeface="黑体" pitchFamily="49" charset="-122"/>
              </a:rPr>
              <a:t>框计算、应用内搜索、语音助手以及情景搜索等功能，力图满足用户随时随地的搜索需求，并大力提升移动搜索的时效性、实用性、准确性</a:t>
            </a:r>
            <a:r>
              <a:rPr lang="zh-CN" altLang="en-US" sz="2400" dirty="0" smtClean="0">
                <a:latin typeface="黑体" pitchFamily="49" charset="-122"/>
                <a:ea typeface="黑体" pitchFamily="49" charset="-122"/>
              </a:rPr>
              <a:t>。</a:t>
            </a:r>
            <a:endParaRPr lang="en-US" altLang="zh-CN" sz="2400" dirty="0" smtClean="0">
              <a:latin typeface="黑体" pitchFamily="49" charset="-122"/>
              <a:ea typeface="黑体" pitchFamily="49" charset="-122"/>
            </a:endParaRPr>
          </a:p>
          <a:p>
            <a:pPr>
              <a:lnSpc>
                <a:spcPct val="120000"/>
              </a:lnSpc>
            </a:pPr>
            <a:endParaRPr lang="en-US" altLang="zh-CN" sz="2400" dirty="0">
              <a:latin typeface="黑体" pitchFamily="49" charset="-122"/>
              <a:ea typeface="黑体" pitchFamily="49" charset="-122"/>
            </a:endParaRPr>
          </a:p>
          <a:p>
            <a:pPr marL="342900" indent="-342900">
              <a:lnSpc>
                <a:spcPct val="120000"/>
              </a:lnSpc>
              <a:buFont typeface="Wingdings" pitchFamily="2" charset="2"/>
              <a:buChar char="n"/>
            </a:pPr>
            <a:r>
              <a:rPr lang="zh-CN" altLang="en-US" sz="2400" dirty="0">
                <a:latin typeface="黑体" pitchFamily="49" charset="-122"/>
                <a:ea typeface="黑体" pitchFamily="49" charset="-122"/>
              </a:rPr>
              <a:t>打通</a:t>
            </a:r>
            <a:r>
              <a:rPr lang="en-US" altLang="zh-CN" sz="2400" dirty="0">
                <a:latin typeface="黑体" pitchFamily="49" charset="-122"/>
                <a:ea typeface="黑体" pitchFamily="49" charset="-122"/>
              </a:rPr>
              <a:t>PC</a:t>
            </a:r>
            <a:r>
              <a:rPr lang="zh-CN" altLang="en-US" sz="2400" dirty="0">
                <a:latin typeface="黑体" pitchFamily="49" charset="-122"/>
                <a:ea typeface="黑体" pitchFamily="49" charset="-122"/>
              </a:rPr>
              <a:t>和移动端凤巢广告系统</a:t>
            </a:r>
          </a:p>
        </p:txBody>
      </p:sp>
      <p:sp>
        <p:nvSpPr>
          <p:cNvPr id="4" name="直角三角形 3"/>
          <p:cNvSpPr/>
          <p:nvPr/>
        </p:nvSpPr>
        <p:spPr>
          <a:xfrm rot="5400000">
            <a:off x="0" y="0"/>
            <a:ext cx="611560" cy="627534"/>
          </a:xfrm>
          <a:prstGeom prst="rtTriangl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723227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95240" y="339502"/>
            <a:ext cx="1111202" cy="646331"/>
          </a:xfrm>
          <a:prstGeom prst="rect">
            <a:avLst/>
          </a:prstGeom>
        </p:spPr>
        <p:txBody>
          <a:bodyPr wrap="none">
            <a:spAutoFit/>
          </a:bodyPr>
          <a:lstStyle/>
          <a:p>
            <a:r>
              <a:rPr lang="zh-CN" altLang="en-US" sz="3600" b="1" dirty="0" smtClean="0">
                <a:latin typeface="黑体" pitchFamily="49" charset="-122"/>
                <a:ea typeface="黑体" pitchFamily="49" charset="-122"/>
              </a:rPr>
              <a:t>游戏</a:t>
            </a:r>
            <a:endParaRPr lang="zh-CN" altLang="en-US" sz="3600" b="1" dirty="0">
              <a:latin typeface="黑体" pitchFamily="49" charset="-122"/>
              <a:ea typeface="黑体" pitchFamily="49" charset="-122"/>
            </a:endParaRPr>
          </a:p>
        </p:txBody>
      </p:sp>
      <p:sp>
        <p:nvSpPr>
          <p:cNvPr id="4" name="直角三角形 3"/>
          <p:cNvSpPr/>
          <p:nvPr/>
        </p:nvSpPr>
        <p:spPr>
          <a:xfrm rot="5400000">
            <a:off x="0" y="0"/>
            <a:ext cx="611560" cy="627534"/>
          </a:xfrm>
          <a:prstGeom prst="rtTriangl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79" y="1707654"/>
            <a:ext cx="1057013" cy="104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22869" y="3075806"/>
            <a:ext cx="2268760" cy="1151277"/>
          </a:xfrm>
          <a:prstGeom prst="rect">
            <a:avLst/>
          </a:prstGeom>
        </p:spPr>
        <p:txBody>
          <a:bodyPr wrap="square">
            <a:spAutoFit/>
          </a:bodyPr>
          <a:lstStyle/>
          <a:p>
            <a:pPr>
              <a:lnSpc>
                <a:spcPct val="120000"/>
              </a:lnSpc>
            </a:pPr>
            <a:r>
              <a:rPr lang="zh-CN" altLang="en-US" sz="2000" dirty="0">
                <a:latin typeface="黑体" pitchFamily="49" charset="-122"/>
                <a:ea typeface="黑体" pitchFamily="49" charset="-122"/>
              </a:rPr>
              <a:t>目前国内手游市场的特征是渠道强势，入口为</a:t>
            </a:r>
            <a:r>
              <a:rPr lang="zh-CN" altLang="en-US" sz="2000" dirty="0" smtClean="0">
                <a:latin typeface="黑体" pitchFamily="49" charset="-122"/>
                <a:ea typeface="黑体" pitchFamily="49" charset="-122"/>
              </a:rPr>
              <a:t>大。</a:t>
            </a:r>
            <a:endParaRPr lang="zh-CN" altLang="en-US" sz="2000" dirty="0">
              <a:latin typeface="黑体" pitchFamily="49" charset="-122"/>
              <a:ea typeface="黑体" pitchFamily="49" charset="-122"/>
            </a:endParaRPr>
          </a:p>
        </p:txBody>
      </p:sp>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280" y="51470"/>
            <a:ext cx="6660232" cy="5062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434" y="1707654"/>
            <a:ext cx="1173846" cy="112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763966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95240" y="339502"/>
            <a:ext cx="2037737" cy="646331"/>
          </a:xfrm>
          <a:prstGeom prst="rect">
            <a:avLst/>
          </a:prstGeom>
        </p:spPr>
        <p:txBody>
          <a:bodyPr wrap="none">
            <a:spAutoFit/>
          </a:bodyPr>
          <a:lstStyle/>
          <a:p>
            <a:r>
              <a:rPr lang="zh-CN" altLang="en-US" sz="3600" b="1" dirty="0" smtClean="0">
                <a:latin typeface="黑体" pitchFamily="49" charset="-122"/>
                <a:ea typeface="黑体" pitchFamily="49" charset="-122"/>
              </a:rPr>
              <a:t>应用分发</a:t>
            </a:r>
            <a:endParaRPr lang="zh-CN" altLang="en-US" sz="3600" b="1" dirty="0">
              <a:latin typeface="黑体" pitchFamily="49" charset="-122"/>
              <a:ea typeface="黑体" pitchFamily="49" charset="-122"/>
            </a:endParaRPr>
          </a:p>
        </p:txBody>
      </p:sp>
      <p:sp>
        <p:nvSpPr>
          <p:cNvPr id="2" name="矩形 1"/>
          <p:cNvSpPr/>
          <p:nvPr/>
        </p:nvSpPr>
        <p:spPr>
          <a:xfrm>
            <a:off x="611560" y="1426704"/>
            <a:ext cx="3816424" cy="1865126"/>
          </a:xfrm>
          <a:prstGeom prst="rect">
            <a:avLst/>
          </a:prstGeom>
        </p:spPr>
        <p:txBody>
          <a:bodyPr wrap="square">
            <a:spAutoFit/>
          </a:bodyPr>
          <a:lstStyle/>
          <a:p>
            <a:pPr>
              <a:lnSpc>
                <a:spcPct val="120000"/>
              </a:lnSpc>
            </a:pPr>
            <a:r>
              <a:rPr lang="zh-CN" altLang="en-US" sz="2400" dirty="0">
                <a:latin typeface="黑体" pitchFamily="49" charset="-122"/>
                <a:ea typeface="黑体" pitchFamily="49" charset="-122"/>
              </a:rPr>
              <a:t>百度系包括百度</a:t>
            </a:r>
            <a:r>
              <a:rPr lang="zh-CN" altLang="en-US" sz="2400" dirty="0" smtClean="0">
                <a:latin typeface="黑体" pitchFamily="49" charset="-122"/>
                <a:ea typeface="黑体" pitchFamily="49" charset="-122"/>
              </a:rPr>
              <a:t>手机助手</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91</a:t>
            </a:r>
            <a:r>
              <a:rPr lang="zh-CN" altLang="en-US" sz="2400" dirty="0">
                <a:latin typeface="黑体" pitchFamily="49" charset="-122"/>
                <a:ea typeface="黑体" pitchFamily="49" charset="-122"/>
              </a:rPr>
              <a:t>助手以及安卓市场在内的应用分发平台，市场份额达</a:t>
            </a:r>
            <a:r>
              <a:rPr lang="en-US" altLang="zh-CN" sz="2400" dirty="0">
                <a:latin typeface="黑体" pitchFamily="49" charset="-122"/>
                <a:ea typeface="黑体" pitchFamily="49" charset="-122"/>
              </a:rPr>
              <a:t>40.6%</a:t>
            </a:r>
            <a:r>
              <a:rPr lang="zh-CN" altLang="en-US" sz="2400" dirty="0">
                <a:latin typeface="黑体" pitchFamily="49" charset="-122"/>
                <a:ea typeface="黑体" pitchFamily="49" charset="-122"/>
              </a:rPr>
              <a:t>，位居行业第一。</a:t>
            </a:r>
          </a:p>
        </p:txBody>
      </p:sp>
      <p:pic>
        <p:nvPicPr>
          <p:cNvPr id="12290" name="Picture 2" descr="http://www.bianews.com/attachments/2013/11/367077_201311071144301rNxk.png"/>
          <p:cNvPicPr>
            <a:picLocks noChangeAspect="1" noChangeArrowheads="1"/>
          </p:cNvPicPr>
          <p:nvPr/>
        </p:nvPicPr>
        <p:blipFill rotWithShape="1">
          <a:blip r:embed="rId3">
            <a:extLst>
              <a:ext uri="{28A0092B-C50C-407E-A947-70E740481C1C}">
                <a14:useLocalDpi xmlns:a14="http://schemas.microsoft.com/office/drawing/2010/main" val="0"/>
              </a:ext>
            </a:extLst>
          </a:blip>
          <a:srcRect l="4564" t="3991" r="4564" b="10393"/>
          <a:stretch/>
        </p:blipFill>
        <p:spPr bwMode="auto">
          <a:xfrm>
            <a:off x="4499992" y="582089"/>
            <a:ext cx="4267200" cy="41181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995" y="3637724"/>
            <a:ext cx="1044347" cy="106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249" y="3806069"/>
            <a:ext cx="936104"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7244" y="3723878"/>
            <a:ext cx="1048692" cy="101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直角三角形 7"/>
          <p:cNvSpPr/>
          <p:nvPr/>
        </p:nvSpPr>
        <p:spPr>
          <a:xfrm rot="5400000">
            <a:off x="0" y="0"/>
            <a:ext cx="611560" cy="627534"/>
          </a:xfrm>
          <a:prstGeom prst="rtTriangl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940730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阿里移动互联网战略是</a:t>
            </a:r>
            <a:r>
              <a:rPr lang="zh-CN" altLang="en-US" b="1" dirty="0" smtClean="0"/>
              <a:t>支撑</a:t>
            </a:r>
            <a:endParaRPr lang="zh-CN" altLang="en-US" dirty="0"/>
          </a:p>
        </p:txBody>
      </p:sp>
      <p:sp>
        <p:nvSpPr>
          <p:cNvPr id="3" name="内容占位符 2"/>
          <p:cNvSpPr>
            <a:spLocks noGrp="1"/>
          </p:cNvSpPr>
          <p:nvPr>
            <p:ph idx="1"/>
          </p:nvPr>
        </p:nvSpPr>
        <p:spPr>
          <a:xfrm>
            <a:off x="457200" y="1635645"/>
            <a:ext cx="8229600" cy="2958977"/>
          </a:xfrm>
        </p:spPr>
        <p:style>
          <a:lnRef idx="2">
            <a:schemeClr val="accent1"/>
          </a:lnRef>
          <a:fillRef idx="1">
            <a:schemeClr val="lt1"/>
          </a:fillRef>
          <a:effectRef idx="0">
            <a:schemeClr val="accent1"/>
          </a:effectRef>
          <a:fontRef idx="minor">
            <a:schemeClr val="dk1"/>
          </a:fontRef>
        </p:style>
        <p:txBody>
          <a:bodyPr>
            <a:normAutofit/>
          </a:bodyPr>
          <a:lstStyle/>
          <a:p>
            <a:endParaRPr lang="en-US" altLang="zh-CN" sz="2800" dirty="0" smtClean="0">
              <a:latin typeface="黑体" pitchFamily="49" charset="-122"/>
              <a:ea typeface="黑体" pitchFamily="49" charset="-122"/>
            </a:endParaRPr>
          </a:p>
          <a:p>
            <a:r>
              <a:rPr lang="zh-CN" altLang="en-US" sz="2800" dirty="0">
                <a:latin typeface="黑体" pitchFamily="49" charset="-122"/>
                <a:ea typeface="黑体" pitchFamily="49" charset="-122"/>
              </a:rPr>
              <a:t>阿里巴巴在移动互联网的布局则是</a:t>
            </a:r>
            <a:r>
              <a:rPr lang="zh-CN" altLang="en-US" sz="2800" dirty="0" smtClean="0">
                <a:latin typeface="黑体" pitchFamily="49" charset="-122"/>
                <a:ea typeface="黑体" pitchFamily="49" charset="-122"/>
              </a:rPr>
              <a:t>两条腿走路</a:t>
            </a:r>
            <a:endParaRPr lang="en-US" altLang="zh-CN" sz="2800" dirty="0" smtClean="0">
              <a:latin typeface="黑体" pitchFamily="49" charset="-122"/>
              <a:ea typeface="黑体" pitchFamily="49" charset="-122"/>
            </a:endParaRPr>
          </a:p>
          <a:p>
            <a:pPr>
              <a:buFont typeface="Wingdings" pitchFamily="2" charset="2"/>
              <a:buChar char="ü"/>
            </a:pPr>
            <a:r>
              <a:rPr lang="zh-CN" altLang="en-US" sz="2800" dirty="0">
                <a:latin typeface="黑体" pitchFamily="49" charset="-122"/>
                <a:ea typeface="黑体" pitchFamily="49" charset="-122"/>
              </a:rPr>
              <a:t>自有产品自然延伸到移动</a:t>
            </a:r>
            <a:r>
              <a:rPr lang="zh-CN" altLang="en-US" sz="2800" dirty="0" smtClean="0">
                <a:latin typeface="黑体" pitchFamily="49" charset="-122"/>
                <a:ea typeface="黑体" pitchFamily="49" charset="-122"/>
              </a:rPr>
              <a:t>端：例如</a:t>
            </a:r>
            <a:r>
              <a:rPr lang="zh-CN" altLang="en-US" sz="2800" dirty="0">
                <a:latin typeface="黑体" pitchFamily="49" charset="-122"/>
                <a:ea typeface="黑体" pitchFamily="49" charset="-122"/>
              </a:rPr>
              <a:t>手机淘宝（微淘）、手机支付</a:t>
            </a:r>
            <a:r>
              <a:rPr lang="zh-CN" altLang="en-US" sz="2800" dirty="0" smtClean="0">
                <a:latin typeface="黑体" pitchFamily="49" charset="-122"/>
                <a:ea typeface="黑体" pitchFamily="49" charset="-122"/>
              </a:rPr>
              <a:t>宝</a:t>
            </a:r>
            <a:endParaRPr lang="en-US" altLang="zh-CN" sz="2800" dirty="0" smtClean="0">
              <a:latin typeface="黑体" pitchFamily="49" charset="-122"/>
              <a:ea typeface="黑体" pitchFamily="49" charset="-122"/>
            </a:endParaRPr>
          </a:p>
          <a:p>
            <a:pPr>
              <a:buFont typeface="Wingdings" pitchFamily="2" charset="2"/>
              <a:buChar char="ü"/>
            </a:pPr>
            <a:r>
              <a:rPr lang="zh-CN" altLang="en-US" sz="2800" dirty="0" smtClean="0">
                <a:latin typeface="黑体" pitchFamily="49" charset="-122"/>
                <a:ea typeface="黑体" pitchFamily="49" charset="-122"/>
              </a:rPr>
              <a:t>激进</a:t>
            </a:r>
            <a:r>
              <a:rPr lang="zh-CN" altLang="en-US" sz="2800" dirty="0">
                <a:latin typeface="黑体" pitchFamily="49" charset="-122"/>
                <a:ea typeface="黑体" pitchFamily="49" charset="-122"/>
              </a:rPr>
              <a:t>的投资</a:t>
            </a:r>
            <a:r>
              <a:rPr lang="zh-CN" altLang="en-US" sz="2800" dirty="0" smtClean="0">
                <a:latin typeface="黑体" pitchFamily="49" charset="-122"/>
                <a:ea typeface="黑体" pitchFamily="49" charset="-122"/>
              </a:rPr>
              <a:t>完成：微</a:t>
            </a:r>
            <a:r>
              <a:rPr lang="zh-CN" altLang="en-US" sz="2800" dirty="0">
                <a:latin typeface="黑体" pitchFamily="49" charset="-122"/>
                <a:ea typeface="黑体" pitchFamily="49" charset="-122"/>
              </a:rPr>
              <a:t>博、高德、</a:t>
            </a:r>
            <a:r>
              <a:rPr lang="en-US" altLang="zh-CN" sz="2800" dirty="0">
                <a:latin typeface="黑体" pitchFamily="49" charset="-122"/>
                <a:ea typeface="黑体" pitchFamily="49" charset="-122"/>
              </a:rPr>
              <a:t>UC</a:t>
            </a:r>
            <a:r>
              <a:rPr lang="zh-CN" altLang="en-US" sz="2800" dirty="0">
                <a:latin typeface="黑体" pitchFamily="49" charset="-122"/>
                <a:ea typeface="黑体" pitchFamily="49" charset="-122"/>
              </a:rPr>
              <a:t>、虾米、友盟、陌陌、</a:t>
            </a:r>
            <a:r>
              <a:rPr lang="zh-CN" altLang="en-US" sz="2800" dirty="0" smtClean="0">
                <a:latin typeface="黑体" pitchFamily="49" charset="-122"/>
                <a:ea typeface="黑体" pitchFamily="49" charset="-122"/>
              </a:rPr>
              <a:t>丁丁优惠等</a:t>
            </a:r>
            <a:endParaRPr lang="en-US" altLang="zh-CN" sz="2800" dirty="0" smtClean="0">
              <a:latin typeface="黑体" pitchFamily="49" charset="-122"/>
              <a:ea typeface="黑体" pitchFamily="49" charset="-122"/>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92" y="1277247"/>
            <a:ext cx="896560" cy="896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8022"/>
          <a:stretch/>
        </p:blipFill>
        <p:spPr bwMode="auto">
          <a:xfrm>
            <a:off x="4689518" y="1160538"/>
            <a:ext cx="1178626" cy="1013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6610" y="1277247"/>
            <a:ext cx="867638" cy="896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8344" y="1277247"/>
            <a:ext cx="977979" cy="90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直角三角形 7"/>
          <p:cNvSpPr/>
          <p:nvPr/>
        </p:nvSpPr>
        <p:spPr>
          <a:xfrm rot="5400000">
            <a:off x="0" y="0"/>
            <a:ext cx="611560" cy="627534"/>
          </a:xfrm>
          <a:prstGeom prst="rtTriangl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5376908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4664779" y="3435846"/>
            <a:ext cx="2584326" cy="1185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644008" y="1419623"/>
            <a:ext cx="2584326" cy="94102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771649" y="3435846"/>
            <a:ext cx="2584326" cy="122413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771649" y="1419622"/>
            <a:ext cx="2584326" cy="96522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8"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876256" y="627534"/>
            <a:ext cx="1479154"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504" y="659232"/>
            <a:ext cx="1495425"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987672" y="1563638"/>
            <a:ext cx="2368303" cy="707886"/>
          </a:xfrm>
          <a:prstGeom prst="rect">
            <a:avLst/>
          </a:prstGeom>
        </p:spPr>
        <p:txBody>
          <a:bodyPr wrap="square">
            <a:spAutoFit/>
          </a:bodyPr>
          <a:lstStyle/>
          <a:p>
            <a:r>
              <a:rPr lang="zh-CN" altLang="en-US" sz="2000" dirty="0">
                <a:latin typeface="黑体" pitchFamily="49" charset="-122"/>
                <a:ea typeface="黑体" pitchFamily="49" charset="-122"/>
              </a:rPr>
              <a:t>中国移动互联网机会要超过</a:t>
            </a:r>
            <a:r>
              <a:rPr lang="en-US" altLang="zh-CN" sz="2000" dirty="0">
                <a:latin typeface="黑体" pitchFamily="49" charset="-122"/>
                <a:ea typeface="黑体" pitchFamily="49" charset="-122"/>
              </a:rPr>
              <a:t>PC</a:t>
            </a:r>
            <a:r>
              <a:rPr lang="zh-CN" altLang="en-US" sz="2000" dirty="0">
                <a:latin typeface="黑体" pitchFamily="49" charset="-122"/>
                <a:ea typeface="黑体" pitchFamily="49" charset="-122"/>
              </a:rPr>
              <a:t>互联网。</a:t>
            </a:r>
          </a:p>
        </p:txBody>
      </p:sp>
      <p:sp>
        <p:nvSpPr>
          <p:cNvPr id="5" name="矩形 4"/>
          <p:cNvSpPr/>
          <p:nvPr/>
        </p:nvSpPr>
        <p:spPr>
          <a:xfrm>
            <a:off x="1987672" y="3579862"/>
            <a:ext cx="2368304" cy="1015663"/>
          </a:xfrm>
          <a:prstGeom prst="rect">
            <a:avLst/>
          </a:prstGeom>
        </p:spPr>
        <p:txBody>
          <a:bodyPr wrap="square">
            <a:spAutoFit/>
          </a:bodyPr>
          <a:lstStyle/>
          <a:p>
            <a:r>
              <a:rPr lang="zh-CN" altLang="en-US" sz="2000" dirty="0">
                <a:latin typeface="黑体" pitchFamily="49" charset="-122"/>
                <a:ea typeface="黑体" pitchFamily="49" charset="-122"/>
              </a:rPr>
              <a:t>未来</a:t>
            </a:r>
            <a:r>
              <a:rPr lang="en-US" altLang="zh-CN" sz="2000" dirty="0">
                <a:latin typeface="黑体" pitchFamily="49" charset="-122"/>
                <a:ea typeface="黑体" pitchFamily="49" charset="-122"/>
              </a:rPr>
              <a:t>3-5</a:t>
            </a:r>
            <a:r>
              <a:rPr lang="zh-CN" altLang="en-US" sz="2000" dirty="0">
                <a:latin typeface="黑体" pitchFamily="49" charset="-122"/>
                <a:ea typeface="黑体" pitchFamily="49" charset="-122"/>
              </a:rPr>
              <a:t>年，移动互联网一定会产生颠覆性的应用和机遇。</a:t>
            </a:r>
          </a:p>
        </p:txBody>
      </p:sp>
      <p:sp>
        <p:nvSpPr>
          <p:cNvPr id="7" name="矩形 6"/>
          <p:cNvSpPr/>
          <p:nvPr/>
        </p:nvSpPr>
        <p:spPr>
          <a:xfrm>
            <a:off x="4680707" y="1563638"/>
            <a:ext cx="2411573" cy="707886"/>
          </a:xfrm>
          <a:prstGeom prst="rect">
            <a:avLst/>
          </a:prstGeom>
        </p:spPr>
        <p:txBody>
          <a:bodyPr wrap="square">
            <a:spAutoFit/>
          </a:bodyPr>
          <a:lstStyle/>
          <a:p>
            <a:r>
              <a:rPr lang="zh-CN" altLang="en-US" sz="2000" dirty="0" smtClean="0">
                <a:latin typeface="黑体" pitchFamily="49" charset="-122"/>
                <a:ea typeface="黑体" pitchFamily="49" charset="-122"/>
              </a:rPr>
              <a:t>移动互联网不只是延伸，而是颠覆。</a:t>
            </a:r>
            <a:endParaRPr lang="zh-CN" altLang="en-US" sz="2000" dirty="0">
              <a:latin typeface="黑体" pitchFamily="49" charset="-122"/>
              <a:ea typeface="黑体" pitchFamily="49" charset="-122"/>
            </a:endParaRPr>
          </a:p>
        </p:txBody>
      </p:sp>
      <p:pic>
        <p:nvPicPr>
          <p:cNvPr id="6149" name="Picture 5"/>
          <p:cNvPicPr>
            <a:picLocks noChangeAspect="1" noChangeArrowheads="1"/>
          </p:cNvPicPr>
          <p:nvPr/>
        </p:nvPicPr>
        <p:blipFill>
          <a:blip r:embed="rId5">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6876256" y="2775966"/>
            <a:ext cx="1767186"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4734239" y="3572311"/>
            <a:ext cx="2286033" cy="1015663"/>
          </a:xfrm>
          <a:prstGeom prst="rect">
            <a:avLst/>
          </a:prstGeom>
        </p:spPr>
        <p:txBody>
          <a:bodyPr wrap="square">
            <a:spAutoFit/>
          </a:bodyPr>
          <a:lstStyle/>
          <a:p>
            <a:r>
              <a:rPr lang="zh-CN" altLang="en-US" sz="2000" dirty="0" smtClean="0">
                <a:latin typeface="黑体" pitchFamily="49" charset="-122"/>
                <a:ea typeface="黑体" pitchFamily="49" charset="-122"/>
              </a:rPr>
              <a:t>移动互联网是未来</a:t>
            </a:r>
            <a:r>
              <a:rPr lang="zh-CN" altLang="en-US" sz="2000" dirty="0">
                <a:latin typeface="黑体" pitchFamily="49" charset="-122"/>
                <a:ea typeface="黑体" pitchFamily="49" charset="-122"/>
              </a:rPr>
              <a:t>的一切。不是补充，而是颠覆。</a:t>
            </a:r>
          </a:p>
        </p:txBody>
      </p:sp>
      <p:pic>
        <p:nvPicPr>
          <p:cNvPr id="18434" name="Picture 2"/>
          <p:cNvPicPr>
            <a:picLocks noChangeAspect="1" noChangeArrowheads="1"/>
          </p:cNvPicPr>
          <p:nvPr/>
        </p:nvPicPr>
        <p:blipFill>
          <a:blip r:embed="rId6"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flipH="1">
            <a:off x="475504" y="2698620"/>
            <a:ext cx="1512168" cy="19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标题 1"/>
          <p:cNvSpPr>
            <a:spLocks noGrp="1"/>
          </p:cNvSpPr>
          <p:nvPr>
            <p:ph type="title"/>
          </p:nvPr>
        </p:nvSpPr>
        <p:spPr>
          <a:xfrm>
            <a:off x="457200" y="205978"/>
            <a:ext cx="8229600" cy="857250"/>
          </a:xfrm>
        </p:spPr>
        <p:txBody>
          <a:bodyPr>
            <a:normAutofit/>
          </a:bodyPr>
          <a:lstStyle/>
          <a:p>
            <a:r>
              <a:rPr lang="zh-CN" altLang="en-US" dirty="0" smtClean="0"/>
              <a:t>他们，如是说</a:t>
            </a:r>
            <a:endParaRPr lang="zh-CN" altLang="en-US" dirty="0"/>
          </a:p>
        </p:txBody>
      </p:sp>
      <p:sp>
        <p:nvSpPr>
          <p:cNvPr id="2" name="TextBox 1"/>
          <p:cNvSpPr txBox="1"/>
          <p:nvPr/>
        </p:nvSpPr>
        <p:spPr>
          <a:xfrm>
            <a:off x="971600" y="2427734"/>
            <a:ext cx="492443" cy="276999"/>
          </a:xfrm>
          <a:prstGeom prst="rect">
            <a:avLst/>
          </a:prstGeom>
          <a:noFill/>
        </p:spPr>
        <p:txBody>
          <a:bodyPr wrap="none" rtlCol="0">
            <a:spAutoFit/>
          </a:bodyPr>
          <a:lstStyle/>
          <a:p>
            <a:r>
              <a:rPr lang="zh-CN" altLang="en-US" sz="1200" dirty="0" smtClean="0">
                <a:latin typeface="黑体" pitchFamily="49" charset="-122"/>
                <a:ea typeface="黑体" pitchFamily="49" charset="-122"/>
              </a:rPr>
              <a:t>马云</a:t>
            </a:r>
            <a:endParaRPr lang="zh-CN" altLang="en-US" sz="1200" dirty="0">
              <a:latin typeface="黑体" pitchFamily="49" charset="-122"/>
              <a:ea typeface="黑体" pitchFamily="49" charset="-122"/>
            </a:endParaRPr>
          </a:p>
        </p:txBody>
      </p:sp>
      <p:sp>
        <p:nvSpPr>
          <p:cNvPr id="16" name="TextBox 15"/>
          <p:cNvSpPr txBox="1"/>
          <p:nvPr/>
        </p:nvSpPr>
        <p:spPr>
          <a:xfrm>
            <a:off x="7391925" y="2427734"/>
            <a:ext cx="646331" cy="276999"/>
          </a:xfrm>
          <a:prstGeom prst="rect">
            <a:avLst/>
          </a:prstGeom>
          <a:noFill/>
        </p:spPr>
        <p:txBody>
          <a:bodyPr wrap="none" rtlCol="0">
            <a:spAutoFit/>
          </a:bodyPr>
          <a:lstStyle/>
          <a:p>
            <a:r>
              <a:rPr lang="zh-CN" altLang="en-US" sz="1200" dirty="0" smtClean="0">
                <a:latin typeface="黑体" pitchFamily="49" charset="-122"/>
                <a:ea typeface="黑体" pitchFamily="49" charset="-122"/>
              </a:rPr>
              <a:t>马化腾</a:t>
            </a:r>
            <a:endParaRPr lang="zh-CN" altLang="en-US" sz="1200" dirty="0">
              <a:latin typeface="黑体" pitchFamily="49" charset="-122"/>
              <a:ea typeface="黑体" pitchFamily="49" charset="-122"/>
            </a:endParaRPr>
          </a:p>
        </p:txBody>
      </p:sp>
      <p:sp>
        <p:nvSpPr>
          <p:cNvPr id="18" name="TextBox 17"/>
          <p:cNvSpPr txBox="1"/>
          <p:nvPr/>
        </p:nvSpPr>
        <p:spPr>
          <a:xfrm>
            <a:off x="971600" y="4671015"/>
            <a:ext cx="646331" cy="276999"/>
          </a:xfrm>
          <a:prstGeom prst="rect">
            <a:avLst/>
          </a:prstGeom>
          <a:noFill/>
        </p:spPr>
        <p:txBody>
          <a:bodyPr wrap="none" rtlCol="0">
            <a:spAutoFit/>
          </a:bodyPr>
          <a:lstStyle/>
          <a:p>
            <a:r>
              <a:rPr lang="zh-CN" altLang="en-US" sz="1200" dirty="0" smtClean="0">
                <a:latin typeface="黑体" pitchFamily="49" charset="-122"/>
                <a:ea typeface="黑体" pitchFamily="49" charset="-122"/>
              </a:rPr>
              <a:t>李彦宏</a:t>
            </a:r>
            <a:endParaRPr lang="zh-CN" altLang="en-US" sz="1200" dirty="0">
              <a:latin typeface="黑体" pitchFamily="49" charset="-122"/>
              <a:ea typeface="黑体" pitchFamily="49" charset="-122"/>
            </a:endParaRPr>
          </a:p>
        </p:txBody>
      </p:sp>
      <p:sp>
        <p:nvSpPr>
          <p:cNvPr id="19" name="TextBox 18"/>
          <p:cNvSpPr txBox="1"/>
          <p:nvPr/>
        </p:nvSpPr>
        <p:spPr>
          <a:xfrm>
            <a:off x="7598077" y="4671015"/>
            <a:ext cx="646331" cy="276999"/>
          </a:xfrm>
          <a:prstGeom prst="rect">
            <a:avLst/>
          </a:prstGeom>
          <a:noFill/>
        </p:spPr>
        <p:txBody>
          <a:bodyPr wrap="none" rtlCol="0">
            <a:spAutoFit/>
          </a:bodyPr>
          <a:lstStyle/>
          <a:p>
            <a:r>
              <a:rPr lang="zh-CN" altLang="en-US" sz="1200" dirty="0" smtClean="0">
                <a:latin typeface="黑体" pitchFamily="49" charset="-122"/>
                <a:ea typeface="黑体" pitchFamily="49" charset="-122"/>
              </a:rPr>
              <a:t>刘强东</a:t>
            </a:r>
            <a:endParaRPr lang="zh-CN" altLang="en-US" sz="1200" dirty="0">
              <a:latin typeface="黑体" pitchFamily="49" charset="-122"/>
              <a:ea typeface="黑体" pitchFamily="49" charset="-122"/>
            </a:endParaRPr>
          </a:p>
        </p:txBody>
      </p:sp>
    </p:spTree>
    <p:extLst>
      <p:ext uri="{BB962C8B-B14F-4D97-AF65-F5344CB8AC3E}">
        <p14:creationId xmlns:p14="http://schemas.microsoft.com/office/powerpoint/2010/main" val="35309352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976183" y="2445377"/>
            <a:ext cx="3112549" cy="1643410"/>
          </a:xfrm>
          <a:prstGeom prst="ellipse">
            <a:avLst/>
          </a:pr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5240" y="339502"/>
            <a:ext cx="1111202" cy="646331"/>
          </a:xfrm>
          <a:prstGeom prst="rect">
            <a:avLst/>
          </a:prstGeom>
        </p:spPr>
        <p:txBody>
          <a:bodyPr wrap="none">
            <a:spAutoFit/>
          </a:bodyPr>
          <a:lstStyle/>
          <a:p>
            <a:r>
              <a:rPr lang="zh-CN" altLang="en-US" sz="3600" b="1" dirty="0" smtClean="0">
                <a:latin typeface="黑体" pitchFamily="49" charset="-122"/>
                <a:ea typeface="黑体" pitchFamily="49" charset="-122"/>
              </a:rPr>
              <a:t>电商</a:t>
            </a:r>
            <a:endParaRPr lang="zh-CN" altLang="en-US" sz="3600" b="1" dirty="0">
              <a:latin typeface="黑体" pitchFamily="49" charset="-122"/>
              <a:ea typeface="黑体" pitchFamily="49" charset="-122"/>
            </a:endParaRPr>
          </a:p>
        </p:txBody>
      </p:sp>
      <p:sp>
        <p:nvSpPr>
          <p:cNvPr id="2" name="矩形 1"/>
          <p:cNvSpPr/>
          <p:nvPr/>
        </p:nvSpPr>
        <p:spPr>
          <a:xfrm>
            <a:off x="767248" y="1203598"/>
            <a:ext cx="7765192" cy="461665"/>
          </a:xfrm>
          <a:prstGeom prst="rect">
            <a:avLst/>
          </a:prstGeom>
        </p:spPr>
        <p:txBody>
          <a:bodyPr wrap="square">
            <a:spAutoFit/>
          </a:bodyPr>
          <a:lstStyle/>
          <a:p>
            <a:r>
              <a:rPr lang="zh-CN" altLang="en-US" sz="2400" dirty="0">
                <a:latin typeface="黑体" pitchFamily="49" charset="-122"/>
                <a:ea typeface="黑体" pitchFamily="49" charset="-122"/>
              </a:rPr>
              <a:t>围绕电</a:t>
            </a:r>
            <a:r>
              <a:rPr lang="zh-CN" altLang="en-US" sz="2400" dirty="0" smtClean="0">
                <a:latin typeface="黑体" pitchFamily="49" charset="-122"/>
                <a:ea typeface="黑体" pitchFamily="49" charset="-122"/>
              </a:rPr>
              <a:t>商，从</a:t>
            </a:r>
            <a:r>
              <a:rPr lang="en-US" altLang="zh-CN" sz="2400" dirty="0">
                <a:latin typeface="黑体" pitchFamily="49" charset="-122"/>
                <a:ea typeface="黑体" pitchFamily="49" charset="-122"/>
              </a:rPr>
              <a:t>B2B</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C2C</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B2C</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B2B2C</a:t>
            </a:r>
            <a:r>
              <a:rPr lang="zh-CN" altLang="en-US" sz="2400" dirty="0">
                <a:latin typeface="黑体" pitchFamily="49" charset="-122"/>
                <a:ea typeface="黑体" pitchFamily="49" charset="-122"/>
              </a:rPr>
              <a:t>等模式延伸到</a:t>
            </a:r>
            <a:r>
              <a:rPr lang="en-US" altLang="zh-CN" sz="2400" dirty="0">
                <a:latin typeface="黑体" pitchFamily="49" charset="-122"/>
                <a:ea typeface="黑体" pitchFamily="49" charset="-122"/>
              </a:rPr>
              <a:t>O2O</a:t>
            </a:r>
            <a:endParaRPr lang="zh-CN" altLang="en-US" sz="2400" dirty="0">
              <a:latin typeface="黑体" pitchFamily="49" charset="-122"/>
              <a:ea typeface="黑体" pitchFamily="49" charset="-122"/>
            </a:endParaRPr>
          </a:p>
        </p:txBody>
      </p:sp>
      <p:sp>
        <p:nvSpPr>
          <p:cNvPr id="3" name="矩形 2"/>
          <p:cNvSpPr/>
          <p:nvPr/>
        </p:nvSpPr>
        <p:spPr>
          <a:xfrm>
            <a:off x="3222104" y="2283718"/>
            <a:ext cx="845840" cy="461665"/>
          </a:xfrm>
          <a:prstGeom prst="rect">
            <a:avLst/>
          </a:prstGeom>
          <a:solidFill>
            <a:schemeClr val="bg1"/>
          </a:solidFill>
        </p:spPr>
        <p:txBody>
          <a:bodyPr wrap="square">
            <a:spAutoFit/>
          </a:bodyPr>
          <a:lstStyle/>
          <a:p>
            <a:r>
              <a:rPr lang="zh-CN" altLang="en-US" sz="2400" dirty="0" smtClean="0">
                <a:latin typeface="黑体" pitchFamily="49" charset="-122"/>
                <a:ea typeface="黑体" pitchFamily="49" charset="-122"/>
              </a:rPr>
              <a:t>平台</a:t>
            </a:r>
            <a:endParaRPr lang="zh-CN" altLang="en-US" sz="2400" dirty="0">
              <a:latin typeface="黑体" pitchFamily="49" charset="-122"/>
              <a:ea typeface="黑体" pitchFamily="49" charset="-122"/>
            </a:endParaRPr>
          </a:p>
        </p:txBody>
      </p:sp>
      <p:sp>
        <p:nvSpPr>
          <p:cNvPr id="6" name="矩形 5"/>
          <p:cNvSpPr/>
          <p:nvPr/>
        </p:nvSpPr>
        <p:spPr>
          <a:xfrm>
            <a:off x="2526628" y="3116923"/>
            <a:ext cx="858260" cy="461665"/>
          </a:xfrm>
          <a:prstGeom prst="rect">
            <a:avLst/>
          </a:prstGeom>
          <a:solidFill>
            <a:schemeClr val="bg1"/>
          </a:solidFill>
        </p:spPr>
        <p:txBody>
          <a:bodyPr wrap="square">
            <a:spAutoFit/>
          </a:bodyPr>
          <a:lstStyle/>
          <a:p>
            <a:pPr lvl="0"/>
            <a:r>
              <a:rPr lang="zh-CN" altLang="en-US" sz="2400" dirty="0" smtClean="0">
                <a:solidFill>
                  <a:prstClr val="black"/>
                </a:solidFill>
                <a:latin typeface="黑体" pitchFamily="49" charset="-122"/>
                <a:ea typeface="黑体" pitchFamily="49" charset="-122"/>
              </a:rPr>
              <a:t>数据</a:t>
            </a:r>
            <a:endParaRPr lang="zh-CN" altLang="en-US" sz="2400" dirty="0">
              <a:solidFill>
                <a:prstClr val="black"/>
              </a:solidFill>
              <a:latin typeface="黑体" pitchFamily="49" charset="-122"/>
              <a:ea typeface="黑体" pitchFamily="49" charset="-122"/>
            </a:endParaRPr>
          </a:p>
        </p:txBody>
      </p:sp>
      <p:sp>
        <p:nvSpPr>
          <p:cNvPr id="9" name="矩形 8"/>
          <p:cNvSpPr/>
          <p:nvPr/>
        </p:nvSpPr>
        <p:spPr>
          <a:xfrm>
            <a:off x="5004048" y="2283718"/>
            <a:ext cx="1512168" cy="461665"/>
          </a:xfrm>
          <a:prstGeom prst="rect">
            <a:avLst/>
          </a:prstGeom>
          <a:solidFill>
            <a:schemeClr val="bg1"/>
          </a:solidFill>
        </p:spPr>
        <p:txBody>
          <a:bodyPr wrap="square">
            <a:spAutoFit/>
          </a:bodyPr>
          <a:lstStyle/>
          <a:p>
            <a:pPr lvl="0"/>
            <a:r>
              <a:rPr lang="zh-CN" altLang="en-US" sz="2400" dirty="0" smtClean="0">
                <a:solidFill>
                  <a:prstClr val="black"/>
                </a:solidFill>
                <a:latin typeface="黑体" pitchFamily="49" charset="-122"/>
                <a:ea typeface="黑体" pitchFamily="49" charset="-122"/>
              </a:rPr>
              <a:t>金融服务</a:t>
            </a:r>
            <a:endParaRPr lang="zh-CN" altLang="en-US" sz="2400" dirty="0">
              <a:solidFill>
                <a:prstClr val="black"/>
              </a:solidFill>
              <a:latin typeface="黑体" pitchFamily="49" charset="-122"/>
              <a:ea typeface="黑体" pitchFamily="49" charset="-122"/>
            </a:endParaRPr>
          </a:p>
        </p:txBody>
      </p:sp>
      <p:sp>
        <p:nvSpPr>
          <p:cNvPr id="11" name="矩形 10"/>
          <p:cNvSpPr/>
          <p:nvPr/>
        </p:nvSpPr>
        <p:spPr>
          <a:xfrm>
            <a:off x="3491880" y="3910285"/>
            <a:ext cx="2088350" cy="461665"/>
          </a:xfrm>
          <a:prstGeom prst="rect">
            <a:avLst/>
          </a:prstGeom>
          <a:solidFill>
            <a:schemeClr val="bg1"/>
          </a:solidFill>
        </p:spPr>
        <p:txBody>
          <a:bodyPr wrap="square">
            <a:spAutoFit/>
          </a:bodyPr>
          <a:lstStyle/>
          <a:p>
            <a:pPr lvl="0"/>
            <a:r>
              <a:rPr lang="zh-CN" altLang="en-US" sz="2400" dirty="0" smtClean="0">
                <a:solidFill>
                  <a:prstClr val="black"/>
                </a:solidFill>
                <a:latin typeface="黑体" pitchFamily="49" charset="-122"/>
                <a:ea typeface="黑体" pitchFamily="49" charset="-122"/>
              </a:rPr>
              <a:t>本地</a:t>
            </a:r>
            <a:r>
              <a:rPr lang="zh-CN" altLang="en-US" sz="2400" dirty="0">
                <a:solidFill>
                  <a:prstClr val="black"/>
                </a:solidFill>
                <a:latin typeface="黑体" pitchFamily="49" charset="-122"/>
                <a:ea typeface="黑体" pitchFamily="49" charset="-122"/>
              </a:rPr>
              <a:t>生活</a:t>
            </a:r>
            <a:r>
              <a:rPr lang="zh-CN" altLang="en-US" sz="2400" dirty="0" smtClean="0">
                <a:solidFill>
                  <a:prstClr val="black"/>
                </a:solidFill>
                <a:latin typeface="黑体" pitchFamily="49" charset="-122"/>
                <a:ea typeface="黑体" pitchFamily="49" charset="-122"/>
              </a:rPr>
              <a:t>服务</a:t>
            </a:r>
            <a:endParaRPr lang="zh-CN" altLang="en-US" sz="2400" dirty="0">
              <a:solidFill>
                <a:prstClr val="black"/>
              </a:solidFill>
              <a:latin typeface="黑体" pitchFamily="49" charset="-122"/>
              <a:ea typeface="黑体" pitchFamily="49" charset="-122"/>
            </a:endParaRPr>
          </a:p>
        </p:txBody>
      </p:sp>
      <p:sp>
        <p:nvSpPr>
          <p:cNvPr id="13" name="矩形 12"/>
          <p:cNvSpPr/>
          <p:nvPr/>
        </p:nvSpPr>
        <p:spPr>
          <a:xfrm>
            <a:off x="5741758" y="3137049"/>
            <a:ext cx="646331" cy="461665"/>
          </a:xfrm>
          <a:prstGeom prst="rect">
            <a:avLst/>
          </a:prstGeom>
          <a:solidFill>
            <a:schemeClr val="bg1"/>
          </a:solidFill>
        </p:spPr>
        <p:txBody>
          <a:bodyPr wrap="none">
            <a:spAutoFit/>
          </a:bodyPr>
          <a:lstStyle/>
          <a:p>
            <a:pPr lvl="0"/>
            <a:r>
              <a:rPr lang="en-US" altLang="zh-CN" sz="2400" dirty="0">
                <a:solidFill>
                  <a:prstClr val="black"/>
                </a:solidFill>
                <a:latin typeface="黑体" pitchFamily="49" charset="-122"/>
                <a:ea typeface="黑体" pitchFamily="49" charset="-122"/>
              </a:rPr>
              <a:t>O2O</a:t>
            </a:r>
            <a:endParaRPr lang="zh-CN" altLang="en-US" sz="2400" dirty="0">
              <a:solidFill>
                <a:prstClr val="black"/>
              </a:solidFill>
              <a:latin typeface="黑体" pitchFamily="49" charset="-122"/>
              <a:ea typeface="黑体" pitchFamily="49" charset="-122"/>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907" y="1947007"/>
            <a:ext cx="1092125" cy="10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718" y="1853085"/>
            <a:ext cx="1178626" cy="11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2286" y="3223627"/>
            <a:ext cx="1050144" cy="1085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8523" y="2862586"/>
            <a:ext cx="1093427" cy="1010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482" y="3959248"/>
            <a:ext cx="11811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096" y="4227244"/>
            <a:ext cx="827348" cy="808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823" y="3107477"/>
            <a:ext cx="1167917" cy="1232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直角三角形 17"/>
          <p:cNvSpPr/>
          <p:nvPr/>
        </p:nvSpPr>
        <p:spPr>
          <a:xfrm rot="5400000">
            <a:off x="0" y="0"/>
            <a:ext cx="611560" cy="627534"/>
          </a:xfrm>
          <a:prstGeom prst="rtTriangl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5856" y="2869550"/>
            <a:ext cx="2356352" cy="72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92884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19547" y="1703496"/>
            <a:ext cx="1898853" cy="3096344"/>
          </a:xfrm>
          <a:prstGeom prst="roundRect">
            <a:avLst/>
          </a:prstGeom>
          <a:solidFill>
            <a:srgbClr val="FCD5B5">
              <a:alpha val="69804"/>
            </a:srgbClr>
          </a:solidFill>
          <a:ln>
            <a:solidFill>
              <a:srgbClr val="E46C0A">
                <a:alpha val="1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699792" y="1707654"/>
            <a:ext cx="1898853" cy="3096344"/>
          </a:xfrm>
          <a:prstGeom prst="roundRect">
            <a:avLst/>
          </a:prstGeom>
          <a:solidFill>
            <a:srgbClr val="FCD5B5">
              <a:alpha val="69804"/>
            </a:srgbClr>
          </a:solidFill>
          <a:ln>
            <a:solidFill>
              <a:srgbClr val="E46C0A">
                <a:alpha val="1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788024" y="1707654"/>
            <a:ext cx="1898853" cy="3096344"/>
          </a:xfrm>
          <a:prstGeom prst="roundRect">
            <a:avLst/>
          </a:prstGeom>
          <a:solidFill>
            <a:srgbClr val="FCD5B5">
              <a:alpha val="69804"/>
            </a:srgbClr>
          </a:solidFill>
          <a:ln>
            <a:solidFill>
              <a:srgbClr val="E46C0A">
                <a:alpha val="1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849611" y="1707654"/>
            <a:ext cx="1898853" cy="3096344"/>
          </a:xfrm>
          <a:prstGeom prst="roundRect">
            <a:avLst/>
          </a:prstGeom>
          <a:solidFill>
            <a:srgbClr val="FCD5B5">
              <a:alpha val="69804"/>
            </a:srgbClr>
          </a:solidFill>
          <a:ln>
            <a:solidFill>
              <a:srgbClr val="E46C0A">
                <a:alpha val="1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86685" y="267494"/>
            <a:ext cx="8721819" cy="830997"/>
          </a:xfrm>
          <a:prstGeom prst="rect">
            <a:avLst/>
          </a:prstGeom>
          <a:noFill/>
        </p:spPr>
        <p:txBody>
          <a:bodyPr wrap="square">
            <a:spAutoFit/>
          </a:bodyPr>
          <a:lstStyle/>
          <a:p>
            <a:r>
              <a:rPr lang="zh-CN" altLang="en-US" sz="2400" dirty="0">
                <a:latin typeface="黑体" pitchFamily="49" charset="-122"/>
                <a:ea typeface="黑体" pitchFamily="49" charset="-122"/>
              </a:rPr>
              <a:t>除了三大巨头，再看看其他在移动互联网领域有存在感的互联网大公司，有什么特别的商业模式呢？</a:t>
            </a:r>
          </a:p>
        </p:txBody>
      </p:sp>
      <p:sp>
        <p:nvSpPr>
          <p:cNvPr id="6" name="矩形 5"/>
          <p:cNvSpPr/>
          <p:nvPr/>
        </p:nvSpPr>
        <p:spPr>
          <a:xfrm>
            <a:off x="683568" y="2189058"/>
            <a:ext cx="1842356" cy="2462213"/>
          </a:xfrm>
          <a:prstGeom prst="rect">
            <a:avLst/>
          </a:prstGeom>
        </p:spPr>
        <p:txBody>
          <a:bodyPr wrap="square">
            <a:spAutoFit/>
          </a:bodyPr>
          <a:lstStyle/>
          <a:p>
            <a:r>
              <a:rPr lang="en-US" altLang="zh-CN" sz="2200" dirty="0">
                <a:latin typeface="黑体" pitchFamily="49" charset="-122"/>
                <a:ea typeface="黑体" pitchFamily="49" charset="-122"/>
              </a:rPr>
              <a:t>PC</a:t>
            </a:r>
            <a:r>
              <a:rPr lang="zh-CN" altLang="en-US" sz="2200" dirty="0">
                <a:latin typeface="黑体" pitchFamily="49" charset="-122"/>
                <a:ea typeface="黑体" pitchFamily="49" charset="-122"/>
              </a:rPr>
              <a:t>端是</a:t>
            </a:r>
            <a:r>
              <a:rPr lang="zh-CN" altLang="en-US" sz="2200" dirty="0" smtClean="0">
                <a:latin typeface="黑体" pitchFamily="49" charset="-122"/>
                <a:ea typeface="黑体" pitchFamily="49" charset="-122"/>
              </a:rPr>
              <a:t>广告、浏览器</a:t>
            </a:r>
            <a:r>
              <a:rPr lang="en-US" altLang="zh-CN" sz="2200" dirty="0">
                <a:latin typeface="黑体" pitchFamily="49" charset="-122"/>
                <a:ea typeface="黑体" pitchFamily="49" charset="-122"/>
              </a:rPr>
              <a:t>+</a:t>
            </a:r>
            <a:r>
              <a:rPr lang="zh-CN" altLang="en-US" sz="2200" dirty="0">
                <a:latin typeface="黑体" pitchFamily="49" charset="-122"/>
                <a:ea typeface="黑体" pitchFamily="49" charset="-122"/>
              </a:rPr>
              <a:t>网址</a:t>
            </a:r>
            <a:r>
              <a:rPr lang="zh-CN" altLang="en-US" sz="2200" dirty="0" smtClean="0">
                <a:latin typeface="黑体" pitchFamily="49" charset="-122"/>
                <a:ea typeface="黑体" pitchFamily="49" charset="-122"/>
              </a:rPr>
              <a:t>导航、网页</a:t>
            </a:r>
            <a:r>
              <a:rPr lang="zh-CN" altLang="en-US" sz="2200" dirty="0">
                <a:latin typeface="黑体" pitchFamily="49" charset="-122"/>
                <a:ea typeface="黑体" pitchFamily="49" charset="-122"/>
              </a:rPr>
              <a:t>游戏，</a:t>
            </a:r>
            <a:r>
              <a:rPr lang="zh-CN" altLang="en-US" sz="2200" dirty="0" smtClean="0">
                <a:latin typeface="黑体" pitchFamily="49" charset="-122"/>
                <a:ea typeface="黑体" pitchFamily="49" charset="-122"/>
              </a:rPr>
              <a:t>以及搜索，移动</a:t>
            </a:r>
            <a:r>
              <a:rPr lang="zh-CN" altLang="en-US" sz="2200" dirty="0">
                <a:latin typeface="黑体" pitchFamily="49" charset="-122"/>
                <a:ea typeface="黑体" pitchFamily="49" charset="-122"/>
              </a:rPr>
              <a:t>互联网</a:t>
            </a:r>
            <a:r>
              <a:rPr lang="zh-CN" altLang="en-US" sz="2200" dirty="0" smtClean="0">
                <a:latin typeface="黑体" pitchFamily="49" charset="-122"/>
                <a:ea typeface="黑体" pitchFamily="49" charset="-122"/>
              </a:rPr>
              <a:t>多个</a:t>
            </a:r>
            <a:r>
              <a:rPr lang="zh-CN" altLang="en-US" sz="2200" dirty="0">
                <a:latin typeface="黑体" pitchFamily="49" charset="-122"/>
                <a:ea typeface="黑体" pitchFamily="49" charset="-122"/>
              </a:rPr>
              <a:t>应用</a:t>
            </a:r>
            <a:r>
              <a:rPr lang="zh-CN" altLang="en-US" sz="2200" dirty="0" smtClean="0">
                <a:latin typeface="黑体" pitchFamily="49" charset="-122"/>
                <a:ea typeface="黑体" pitchFamily="49" charset="-122"/>
              </a:rPr>
              <a:t>分发。</a:t>
            </a:r>
            <a:endParaRPr lang="zh-CN" altLang="en-US" sz="2200" dirty="0">
              <a:latin typeface="黑体" pitchFamily="49" charset="-122"/>
              <a:ea typeface="黑体" pitchFamily="49" charset="-122"/>
            </a:endParaRPr>
          </a:p>
        </p:txBody>
      </p:sp>
      <p:sp>
        <p:nvSpPr>
          <p:cNvPr id="7" name="矩形 6"/>
          <p:cNvSpPr/>
          <p:nvPr/>
        </p:nvSpPr>
        <p:spPr>
          <a:xfrm>
            <a:off x="2748889" y="2211710"/>
            <a:ext cx="1785104" cy="1446550"/>
          </a:xfrm>
          <a:prstGeom prst="rect">
            <a:avLst/>
          </a:prstGeom>
        </p:spPr>
        <p:txBody>
          <a:bodyPr wrap="square">
            <a:spAutoFit/>
          </a:bodyPr>
          <a:lstStyle/>
          <a:p>
            <a:r>
              <a:rPr lang="zh-CN" altLang="en-US" sz="2200" dirty="0" smtClean="0">
                <a:latin typeface="黑体" pitchFamily="49" charset="-122"/>
                <a:ea typeface="黑体" pitchFamily="49" charset="-122"/>
              </a:rPr>
              <a:t>移动</a:t>
            </a:r>
            <a:r>
              <a:rPr lang="zh-CN" altLang="en-US" sz="2200" dirty="0">
                <a:latin typeface="黑体" pitchFamily="49" charset="-122"/>
                <a:ea typeface="黑体" pitchFamily="49" charset="-122"/>
              </a:rPr>
              <a:t>端都是新闻客户端。媒体属性，</a:t>
            </a:r>
            <a:r>
              <a:rPr lang="zh-CN" altLang="en-US" sz="2200" dirty="0" smtClean="0">
                <a:latin typeface="黑体" pitchFamily="49" charset="-122"/>
                <a:ea typeface="黑体" pitchFamily="49" charset="-122"/>
              </a:rPr>
              <a:t>广告。</a:t>
            </a:r>
            <a:endParaRPr lang="zh-CN" altLang="en-US" sz="2200" dirty="0">
              <a:latin typeface="黑体" pitchFamily="49" charset="-122"/>
              <a:ea typeface="黑体" pitchFamily="49" charset="-122"/>
            </a:endParaRPr>
          </a:p>
        </p:txBody>
      </p:sp>
      <p:sp>
        <p:nvSpPr>
          <p:cNvPr id="8" name="矩形 7"/>
          <p:cNvSpPr/>
          <p:nvPr/>
        </p:nvSpPr>
        <p:spPr>
          <a:xfrm>
            <a:off x="4849301" y="2211710"/>
            <a:ext cx="1785104" cy="2123658"/>
          </a:xfrm>
          <a:prstGeom prst="rect">
            <a:avLst/>
          </a:prstGeom>
        </p:spPr>
        <p:txBody>
          <a:bodyPr wrap="square">
            <a:spAutoFit/>
          </a:bodyPr>
          <a:lstStyle/>
          <a:p>
            <a:r>
              <a:rPr lang="zh-CN" altLang="en-US" sz="2200" dirty="0">
                <a:latin typeface="黑体" pitchFamily="49" charset="-122"/>
                <a:ea typeface="黑体" pitchFamily="49" charset="-122"/>
              </a:rPr>
              <a:t>给阿里巴巴打工导流量</a:t>
            </a:r>
            <a:r>
              <a:rPr lang="en-US" altLang="zh-CN" sz="2200" dirty="0">
                <a:latin typeface="黑体" pitchFamily="49" charset="-122"/>
                <a:ea typeface="黑体" pitchFamily="49" charset="-122"/>
              </a:rPr>
              <a:t>+</a:t>
            </a:r>
            <a:r>
              <a:rPr lang="zh-CN" altLang="en-US" sz="2200" dirty="0">
                <a:latin typeface="黑体" pitchFamily="49" charset="-122"/>
                <a:ea typeface="黑体" pitchFamily="49" charset="-122"/>
              </a:rPr>
              <a:t>广告，少部分增值（会员、企业营销服务等</a:t>
            </a:r>
            <a:r>
              <a:rPr lang="zh-CN" altLang="en-US" sz="2200" dirty="0" smtClean="0">
                <a:latin typeface="黑体" pitchFamily="49" charset="-122"/>
                <a:ea typeface="黑体" pitchFamily="49" charset="-122"/>
              </a:rPr>
              <a:t>）。</a:t>
            </a:r>
            <a:endParaRPr lang="zh-CN" altLang="en-US" sz="2200" dirty="0">
              <a:latin typeface="黑体" pitchFamily="49" charset="-122"/>
              <a:ea typeface="黑体" pitchFamily="49" charset="-122"/>
            </a:endParaRPr>
          </a:p>
        </p:txBody>
      </p:sp>
      <p:sp>
        <p:nvSpPr>
          <p:cNvPr id="9" name="矩形 8"/>
          <p:cNvSpPr/>
          <p:nvPr/>
        </p:nvSpPr>
        <p:spPr>
          <a:xfrm>
            <a:off x="6963360" y="2515621"/>
            <a:ext cx="1785104" cy="769441"/>
          </a:xfrm>
          <a:prstGeom prst="rect">
            <a:avLst/>
          </a:prstGeom>
        </p:spPr>
        <p:txBody>
          <a:bodyPr wrap="square">
            <a:spAutoFit/>
          </a:bodyPr>
          <a:lstStyle/>
          <a:p>
            <a:pPr algn="ctr"/>
            <a:r>
              <a:rPr lang="zh-CN" altLang="en-US" sz="2200" dirty="0">
                <a:latin typeface="黑体" pitchFamily="49" charset="-122"/>
                <a:ea typeface="黑体" pitchFamily="49" charset="-122"/>
              </a:rPr>
              <a:t>广告</a:t>
            </a:r>
            <a:r>
              <a:rPr lang="en-US" altLang="zh-CN" sz="2200" dirty="0">
                <a:latin typeface="黑体" pitchFamily="49" charset="-122"/>
                <a:ea typeface="黑体" pitchFamily="49" charset="-122"/>
              </a:rPr>
              <a:t>+</a:t>
            </a:r>
            <a:r>
              <a:rPr lang="zh-CN" altLang="en-US" sz="2200" dirty="0">
                <a:latin typeface="黑体" pitchFamily="49" charset="-122"/>
                <a:ea typeface="黑体" pitchFamily="49" charset="-122"/>
              </a:rPr>
              <a:t>电商（</a:t>
            </a:r>
            <a:r>
              <a:rPr lang="en-US" altLang="zh-CN" sz="2200" dirty="0">
                <a:latin typeface="黑体" pitchFamily="49" charset="-122"/>
                <a:ea typeface="黑体" pitchFamily="49" charset="-122"/>
              </a:rPr>
              <a:t>O2O</a:t>
            </a:r>
            <a:r>
              <a:rPr lang="zh-CN" altLang="en-US" sz="2200" dirty="0">
                <a:latin typeface="黑体" pitchFamily="49" charset="-122"/>
                <a:ea typeface="黑体" pitchFamily="49" charset="-122"/>
              </a:rPr>
              <a:t>、团购）</a:t>
            </a:r>
          </a:p>
        </p:txBody>
      </p:sp>
      <p:sp>
        <p:nvSpPr>
          <p:cNvPr id="13" name="直角三角形 12"/>
          <p:cNvSpPr/>
          <p:nvPr/>
        </p:nvSpPr>
        <p:spPr>
          <a:xfrm rot="5400000">
            <a:off x="0" y="0"/>
            <a:ext cx="611560" cy="627534"/>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43" y="1358020"/>
            <a:ext cx="1724968" cy="637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000" y="1360741"/>
            <a:ext cx="857944" cy="85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14" y="1330246"/>
            <a:ext cx="967270" cy="88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1345134"/>
            <a:ext cx="1030904" cy="938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172136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5536" y="627534"/>
            <a:ext cx="8352928" cy="4176464"/>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627784" y="341542"/>
            <a:ext cx="3744416" cy="790048"/>
            <a:chOff x="2843808" y="466281"/>
            <a:chExt cx="3744416" cy="447003"/>
          </a:xfrm>
        </p:grpSpPr>
        <p:sp>
          <p:nvSpPr>
            <p:cNvPr id="6"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7" name="矩形 6"/>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sp>
        <p:nvSpPr>
          <p:cNvPr id="2" name="标题 1"/>
          <p:cNvSpPr>
            <a:spLocks noGrp="1"/>
          </p:cNvSpPr>
          <p:nvPr>
            <p:ph type="title"/>
          </p:nvPr>
        </p:nvSpPr>
        <p:spPr>
          <a:xfrm>
            <a:off x="3779912" y="277986"/>
            <a:ext cx="1440160" cy="709588"/>
          </a:xfrm>
          <a:noFill/>
        </p:spPr>
        <p:txBody>
          <a:bodyPr/>
          <a:lstStyle/>
          <a:p>
            <a:r>
              <a:rPr lang="zh-CN" altLang="en-US" dirty="0" smtClean="0">
                <a:solidFill>
                  <a:schemeClr val="bg1"/>
                </a:solidFill>
              </a:rPr>
              <a:t>总 结</a:t>
            </a:r>
            <a:endParaRPr lang="zh-CN" altLang="en-US" dirty="0">
              <a:solidFill>
                <a:schemeClr val="bg1"/>
              </a:solidFill>
            </a:endParaRPr>
          </a:p>
        </p:txBody>
      </p:sp>
      <p:sp>
        <p:nvSpPr>
          <p:cNvPr id="3" name="内容占位符 2"/>
          <p:cNvSpPr>
            <a:spLocks noGrp="1"/>
          </p:cNvSpPr>
          <p:nvPr>
            <p:ph idx="1"/>
          </p:nvPr>
        </p:nvSpPr>
        <p:spPr>
          <a:xfrm>
            <a:off x="673224" y="1200151"/>
            <a:ext cx="8003232" cy="3394472"/>
          </a:xfrm>
        </p:spPr>
        <p:txBody>
          <a:bodyPr>
            <a:noAutofit/>
          </a:bodyPr>
          <a:lstStyle/>
          <a:p>
            <a:pPr>
              <a:lnSpc>
                <a:spcPct val="120000"/>
              </a:lnSpc>
              <a:spcBef>
                <a:spcPts val="600"/>
              </a:spcBef>
              <a:buFont typeface="Wingdings" pitchFamily="2" charset="2"/>
              <a:buChar char="n"/>
            </a:pPr>
            <a:r>
              <a:rPr lang="zh-CN" altLang="en-US" sz="2000" dirty="0" smtClean="0">
                <a:latin typeface="黑体" pitchFamily="49" charset="-122"/>
                <a:ea typeface="黑体" pitchFamily="49" charset="-122"/>
              </a:rPr>
              <a:t>移动互联网的盈利模式依然</a:t>
            </a:r>
            <a:r>
              <a:rPr lang="zh-CN" altLang="en-US" sz="2000" dirty="0">
                <a:latin typeface="黑体" pitchFamily="49" charset="-122"/>
                <a:ea typeface="黑体" pitchFamily="49" charset="-122"/>
              </a:rPr>
              <a:t>离不开传统互联网广告、增值和电商三大盈利模式</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p>
            <a:pPr>
              <a:lnSpc>
                <a:spcPct val="120000"/>
              </a:lnSpc>
              <a:spcBef>
                <a:spcPts val="600"/>
              </a:spcBef>
              <a:buFont typeface="Wingdings" pitchFamily="2" charset="2"/>
              <a:buChar char="n"/>
            </a:pPr>
            <a:r>
              <a:rPr lang="zh-CN" altLang="en-US" sz="2000" dirty="0" smtClean="0">
                <a:latin typeface="黑体" pitchFamily="49" charset="-122"/>
                <a:ea typeface="黑体" pitchFamily="49" charset="-122"/>
              </a:rPr>
              <a:t>移动</a:t>
            </a:r>
            <a:r>
              <a:rPr lang="zh-CN" altLang="en-US" sz="2000" dirty="0">
                <a:latin typeface="黑体" pitchFamily="49" charset="-122"/>
                <a:ea typeface="黑体" pitchFamily="49" charset="-122"/>
              </a:rPr>
              <a:t>互联网会有互联网和硬件的整合、多重营收模式的整合、线上和线下的结合</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p>
            <a:pPr>
              <a:lnSpc>
                <a:spcPct val="120000"/>
              </a:lnSpc>
              <a:spcBef>
                <a:spcPts val="600"/>
              </a:spcBef>
              <a:buFont typeface="Wingdings" pitchFamily="2" charset="2"/>
              <a:buChar char="n"/>
            </a:pPr>
            <a:r>
              <a:rPr lang="zh-CN" altLang="en-US" sz="2000" dirty="0" smtClean="0">
                <a:latin typeface="黑体" pitchFamily="49" charset="-122"/>
                <a:ea typeface="黑体" pitchFamily="49" charset="-122"/>
              </a:rPr>
              <a:t>能</a:t>
            </a:r>
            <a:r>
              <a:rPr lang="zh-CN" altLang="en-US" sz="2000" dirty="0">
                <a:latin typeface="黑体" pitchFamily="49" charset="-122"/>
                <a:ea typeface="黑体" pitchFamily="49" charset="-122"/>
              </a:rPr>
              <a:t>被巨头收编是一个不错的结局。不论是巨头还是创业者的移动互联网商业化，更需要解决的是原有商业模式的移植问题</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p>
            <a:pPr>
              <a:lnSpc>
                <a:spcPct val="120000"/>
              </a:lnSpc>
              <a:spcBef>
                <a:spcPts val="600"/>
              </a:spcBef>
              <a:buFont typeface="Wingdings" pitchFamily="2" charset="2"/>
              <a:buChar char="n"/>
            </a:pPr>
            <a:r>
              <a:rPr lang="zh-CN" altLang="en-US" sz="2000" dirty="0"/>
              <a:t>移动</a:t>
            </a:r>
            <a:r>
              <a:rPr lang="zh-CN" altLang="en-US" sz="2000" dirty="0" smtClean="0"/>
              <a:t>互联网未来几年的趋势：</a:t>
            </a:r>
            <a:r>
              <a:rPr lang="en-US" altLang="zh-CN" sz="2000" dirty="0" smtClean="0"/>
              <a:t>1</a:t>
            </a:r>
            <a:r>
              <a:rPr lang="zh-CN" altLang="en-US" sz="2000" dirty="0" smtClean="0"/>
              <a:t>、移动</a:t>
            </a:r>
            <a:r>
              <a:rPr lang="zh-CN" altLang="en-US" sz="2000" dirty="0"/>
              <a:t>互联网开始全面超越</a:t>
            </a:r>
            <a:r>
              <a:rPr lang="en-US" altLang="zh-CN" sz="2000" dirty="0"/>
              <a:t>PC</a:t>
            </a:r>
            <a:r>
              <a:rPr lang="zh-CN" altLang="en-US" sz="2000" dirty="0" smtClean="0"/>
              <a:t>互联网；</a:t>
            </a:r>
            <a:r>
              <a:rPr lang="en-US" altLang="zh-CN" sz="2000" dirty="0" smtClean="0"/>
              <a:t>2</a:t>
            </a:r>
            <a:r>
              <a:rPr lang="zh-CN" altLang="en-US" sz="2000" dirty="0" smtClean="0"/>
              <a:t>、</a:t>
            </a:r>
            <a:r>
              <a:rPr lang="zh-CN" altLang="en-US" sz="2000" dirty="0"/>
              <a:t>浏览器的</a:t>
            </a:r>
            <a:r>
              <a:rPr lang="zh-CN" altLang="en-US" sz="2000" dirty="0" smtClean="0"/>
              <a:t>没落；</a:t>
            </a:r>
            <a:r>
              <a:rPr lang="en-US" altLang="zh-CN" sz="2000" dirty="0" smtClean="0"/>
              <a:t>3</a:t>
            </a:r>
            <a:r>
              <a:rPr lang="zh-CN" altLang="en-US" sz="2000" dirty="0" smtClean="0"/>
              <a:t>、</a:t>
            </a:r>
            <a:r>
              <a:rPr lang="zh-CN" altLang="en-US" sz="2000" dirty="0"/>
              <a:t>原生</a:t>
            </a:r>
            <a:r>
              <a:rPr lang="en-US" altLang="zh-CN" sz="2000" dirty="0"/>
              <a:t>App</a:t>
            </a:r>
            <a:r>
              <a:rPr lang="zh-CN" altLang="en-US" sz="2000" dirty="0"/>
              <a:t>增长乏力，轻量级</a:t>
            </a:r>
            <a:r>
              <a:rPr lang="en-US" altLang="zh-CN" sz="2000" dirty="0"/>
              <a:t>App</a:t>
            </a:r>
            <a:r>
              <a:rPr lang="zh-CN" altLang="en-US" sz="2000" dirty="0"/>
              <a:t>将</a:t>
            </a:r>
            <a:r>
              <a:rPr lang="zh-CN" altLang="en-US" sz="2000" dirty="0" smtClean="0"/>
              <a:t>崛起。</a:t>
            </a:r>
            <a:r>
              <a:rPr lang="zh-CN" altLang="en-US" sz="2000" dirty="0">
                <a:latin typeface="黑体" pitchFamily="49" charset="-122"/>
                <a:ea typeface="黑体" pitchFamily="49" charset="-122"/>
              </a:rPr>
              <a:t/>
            </a:r>
            <a:br>
              <a:rPr lang="zh-CN" altLang="en-US" sz="2000" dirty="0">
                <a:latin typeface="黑体" pitchFamily="49" charset="-122"/>
                <a:ea typeface="黑体" pitchFamily="49" charset="-122"/>
              </a:rPr>
            </a:br>
            <a:endParaRPr lang="zh-CN" altLang="en-US" sz="2000" dirty="0">
              <a:latin typeface="黑体" pitchFamily="49" charset="-122"/>
              <a:ea typeface="黑体" pitchFamily="49" charset="-122"/>
            </a:endParaRPr>
          </a:p>
        </p:txBody>
      </p:sp>
    </p:spTree>
    <p:extLst>
      <p:ext uri="{BB962C8B-B14F-4D97-AF65-F5344CB8AC3E}">
        <p14:creationId xmlns:p14="http://schemas.microsoft.com/office/powerpoint/2010/main" val="22168641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buNone/>
            </a:pPr>
            <a:r>
              <a:rPr lang="en-US" altLang="zh-CN" sz="8000" b="1" dirty="0" smtClean="0">
                <a:latin typeface="Bradley Hand ITC" pitchFamily="66" charset="0"/>
                <a:ea typeface="黑体" pitchFamily="49" charset="-122"/>
              </a:rPr>
              <a:t>The End</a:t>
            </a:r>
          </a:p>
          <a:p>
            <a:pPr marL="0" indent="0" algn="ctr">
              <a:buNone/>
            </a:pPr>
            <a:r>
              <a:rPr lang="zh-CN" altLang="en-US" sz="8000" b="1" dirty="0" smtClean="0">
                <a:latin typeface="Bradley Hand ITC" pitchFamily="66" charset="0"/>
                <a:ea typeface="黑体" pitchFamily="49" charset="-122"/>
              </a:rPr>
              <a:t>谢谢</a:t>
            </a:r>
            <a:endParaRPr lang="zh-CN" altLang="en-US" sz="8000" b="1" dirty="0">
              <a:latin typeface="Bradley Hand ITC" pitchFamily="66" charset="0"/>
              <a:ea typeface="黑体" pitchFamily="49" charset="-122"/>
            </a:endParaRPr>
          </a:p>
        </p:txBody>
      </p:sp>
    </p:spTree>
    <p:extLst>
      <p:ext uri="{BB962C8B-B14F-4D97-AF65-F5344CB8AC3E}">
        <p14:creationId xmlns:p14="http://schemas.microsoft.com/office/powerpoint/2010/main" val="44321946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1"/>
          <p:cNvSpPr>
            <a:spLocks noChangeArrowheads="1"/>
          </p:cNvSpPr>
          <p:nvPr/>
        </p:nvSpPr>
        <p:spPr bwMode="auto">
          <a:xfrm>
            <a:off x="683568" y="1635715"/>
            <a:ext cx="5606022" cy="3170099"/>
          </a:xfrm>
          <a:prstGeom prst="rect">
            <a:avLst/>
          </a:prstGeom>
          <a:noFill/>
          <a:ln w="9525">
            <a:noFill/>
            <a:miter lim="800000"/>
            <a:headEnd/>
            <a:tailEnd/>
          </a:ln>
        </p:spPr>
        <p:txBody>
          <a:bodyPr wrap="none" anchor="ctr">
            <a:spAutoFit/>
          </a:bodyPr>
          <a:lstStyle/>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1.</a:t>
            </a:r>
            <a:r>
              <a:rPr lang="zh-CN" altLang="en-US" sz="2000" b="1" dirty="0" smtClean="0">
                <a:solidFill>
                  <a:schemeClr val="tx1">
                    <a:lumMod val="85000"/>
                    <a:lumOff val="15000"/>
                  </a:schemeClr>
                </a:solidFill>
                <a:latin typeface="黑体" pitchFamily="49" charset="-122"/>
                <a:ea typeface="黑体" pitchFamily="49" charset="-122"/>
              </a:rPr>
              <a:t> </a:t>
            </a:r>
            <a:r>
              <a:rPr lang="zh-CN" altLang="en-US" sz="2000" b="1" dirty="0" smtClean="0">
                <a:solidFill>
                  <a:srgbClr val="FF0000"/>
                </a:solidFill>
                <a:latin typeface="黑体" pitchFamily="49" charset="-122"/>
                <a:ea typeface="黑体" pitchFamily="49" charset="-122"/>
              </a:rPr>
              <a:t>二</a:t>
            </a:r>
            <a:r>
              <a:rPr lang="zh-CN" altLang="en-US" sz="2000" b="1" dirty="0">
                <a:solidFill>
                  <a:srgbClr val="FF0000"/>
                </a:solidFill>
                <a:latin typeface="黑体" pitchFamily="49" charset="-122"/>
                <a:ea typeface="黑体" pitchFamily="49" charset="-122"/>
              </a:rPr>
              <a:t>维码</a:t>
            </a:r>
            <a:r>
              <a:rPr lang="zh-CN" altLang="en-US" sz="2000" b="1" dirty="0">
                <a:solidFill>
                  <a:schemeClr val="tx1">
                    <a:lumMod val="85000"/>
                    <a:lumOff val="15000"/>
                  </a:schemeClr>
                </a:solidFill>
                <a:latin typeface="黑体" pitchFamily="49" charset="-122"/>
                <a:ea typeface="黑体" pitchFamily="49" charset="-122"/>
              </a:rPr>
              <a:t>，将成为未来移动互联网的关键入口</a:t>
            </a:r>
            <a:endParaRPr lang="en-US" altLang="zh-CN" sz="2000" b="1" dirty="0">
              <a:solidFill>
                <a:schemeClr val="tx1">
                  <a:lumMod val="85000"/>
                  <a:lumOff val="15000"/>
                </a:schemeClr>
              </a:solidFill>
              <a:latin typeface="黑体" pitchFamily="49" charset="-122"/>
              <a:ea typeface="黑体" pitchFamily="49" charset="-122"/>
            </a:endParaRPr>
          </a:p>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2.</a:t>
            </a:r>
            <a:r>
              <a:rPr lang="zh-CN" altLang="en-US" sz="2000" b="1" dirty="0" smtClean="0">
                <a:solidFill>
                  <a:schemeClr val="tx1">
                    <a:lumMod val="85000"/>
                    <a:lumOff val="15000"/>
                  </a:schemeClr>
                </a:solidFill>
                <a:latin typeface="黑体" pitchFamily="49" charset="-122"/>
                <a:ea typeface="黑体" pitchFamily="49" charset="-122"/>
              </a:rPr>
              <a:t> </a:t>
            </a:r>
            <a:r>
              <a:rPr lang="en-US" altLang="zh-CN" sz="2000" b="1" dirty="0">
                <a:solidFill>
                  <a:schemeClr val="tx1">
                    <a:lumMod val="85000"/>
                    <a:lumOff val="15000"/>
                  </a:schemeClr>
                </a:solidFill>
                <a:latin typeface="黑体" pitchFamily="49" charset="-122"/>
                <a:ea typeface="黑体" pitchFamily="49" charset="-122"/>
              </a:rPr>
              <a:t>HTML5</a:t>
            </a:r>
            <a:r>
              <a:rPr lang="zh-CN" altLang="en-US" sz="2000" b="1" dirty="0">
                <a:solidFill>
                  <a:schemeClr val="tx1">
                    <a:lumMod val="85000"/>
                    <a:lumOff val="15000"/>
                  </a:schemeClr>
                </a:solidFill>
                <a:latin typeface="黑体" pitchFamily="49" charset="-122"/>
                <a:ea typeface="黑体" pitchFamily="49" charset="-122"/>
              </a:rPr>
              <a:t>，</a:t>
            </a:r>
            <a:r>
              <a:rPr lang="zh-CN" altLang="en-US" sz="2000" b="1" dirty="0">
                <a:solidFill>
                  <a:schemeClr val="tx1">
                    <a:lumMod val="85000"/>
                    <a:lumOff val="15000"/>
                  </a:schemeClr>
                </a:solidFill>
                <a:latin typeface="黑体" pitchFamily="49" charset="-122"/>
                <a:ea typeface="黑体" pitchFamily="49" charset="-122"/>
              </a:rPr>
              <a:t>将成为下一代移动互联网的标配</a:t>
            </a:r>
            <a:endParaRPr lang="en-US" altLang="zh-CN" sz="2000" b="1" dirty="0">
              <a:solidFill>
                <a:schemeClr val="tx1">
                  <a:lumMod val="85000"/>
                  <a:lumOff val="15000"/>
                </a:schemeClr>
              </a:solidFill>
              <a:latin typeface="黑体" pitchFamily="49" charset="-122"/>
              <a:ea typeface="黑体" pitchFamily="49" charset="-122"/>
            </a:endParaRPr>
          </a:p>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3.</a:t>
            </a:r>
            <a:r>
              <a:rPr lang="zh-CN" altLang="en-US" sz="2000" b="1" dirty="0" smtClean="0">
                <a:solidFill>
                  <a:schemeClr val="tx1">
                    <a:lumMod val="85000"/>
                    <a:lumOff val="15000"/>
                  </a:schemeClr>
                </a:solidFill>
                <a:latin typeface="黑体" pitchFamily="49" charset="-122"/>
                <a:ea typeface="黑体" pitchFamily="49" charset="-122"/>
              </a:rPr>
              <a:t> 大</a:t>
            </a:r>
            <a:r>
              <a:rPr lang="zh-CN" altLang="en-US" sz="2000" b="1" dirty="0">
                <a:solidFill>
                  <a:schemeClr val="tx1">
                    <a:lumMod val="85000"/>
                    <a:lumOff val="15000"/>
                  </a:schemeClr>
                </a:solidFill>
                <a:latin typeface="黑体" pitchFamily="49" charset="-122"/>
                <a:ea typeface="黑体" pitchFamily="49" charset="-122"/>
              </a:rPr>
              <a:t>数据（存储、计算、分析与挖掘）</a:t>
            </a:r>
            <a:endParaRPr lang="en-US" altLang="zh-CN" sz="2000" b="1" dirty="0">
              <a:solidFill>
                <a:schemeClr val="tx1">
                  <a:lumMod val="85000"/>
                  <a:lumOff val="15000"/>
                </a:schemeClr>
              </a:solidFill>
              <a:latin typeface="黑体" pitchFamily="49" charset="-122"/>
              <a:ea typeface="黑体" pitchFamily="49" charset="-122"/>
            </a:endParaRPr>
          </a:p>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4.</a:t>
            </a:r>
            <a:r>
              <a:rPr lang="zh-CN" altLang="en-US" sz="2000" b="1" dirty="0" smtClean="0">
                <a:solidFill>
                  <a:schemeClr val="tx1">
                    <a:lumMod val="85000"/>
                    <a:lumOff val="15000"/>
                  </a:schemeClr>
                </a:solidFill>
                <a:latin typeface="黑体" pitchFamily="49" charset="-122"/>
                <a:ea typeface="黑体" pitchFamily="49" charset="-122"/>
              </a:rPr>
              <a:t> </a:t>
            </a:r>
            <a:r>
              <a:rPr lang="zh-CN" altLang="en-US" sz="2000" b="1" dirty="0" smtClean="0">
                <a:solidFill>
                  <a:srgbClr val="FF0000"/>
                </a:solidFill>
                <a:latin typeface="黑体" pitchFamily="49" charset="-122"/>
                <a:ea typeface="黑体" pitchFamily="49" charset="-122"/>
              </a:rPr>
              <a:t>移动</a:t>
            </a:r>
            <a:r>
              <a:rPr lang="zh-CN" altLang="en-US" sz="2000" b="1" dirty="0">
                <a:solidFill>
                  <a:srgbClr val="FF0000"/>
                </a:solidFill>
                <a:latin typeface="黑体" pitchFamily="49" charset="-122"/>
                <a:ea typeface="黑体" pitchFamily="49" charset="-122"/>
              </a:rPr>
              <a:t>支付</a:t>
            </a:r>
            <a:endParaRPr lang="en-US" altLang="zh-CN" sz="2000" b="1" dirty="0">
              <a:solidFill>
                <a:srgbClr val="FF0000"/>
              </a:solidFill>
              <a:latin typeface="黑体" pitchFamily="49" charset="-122"/>
              <a:ea typeface="黑体" pitchFamily="49" charset="-122"/>
            </a:endParaRPr>
          </a:p>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5.</a:t>
            </a:r>
            <a:r>
              <a:rPr lang="zh-CN" altLang="en-US" sz="2000" b="1" dirty="0" smtClean="0">
                <a:solidFill>
                  <a:schemeClr val="tx1">
                    <a:lumMod val="85000"/>
                    <a:lumOff val="15000"/>
                  </a:schemeClr>
                </a:solidFill>
                <a:latin typeface="黑体" pitchFamily="49" charset="-122"/>
                <a:ea typeface="黑体" pitchFamily="49" charset="-122"/>
              </a:rPr>
              <a:t> </a:t>
            </a:r>
            <a:r>
              <a:rPr lang="en-US" altLang="zh-CN" sz="2000" b="1" dirty="0" smtClean="0">
                <a:solidFill>
                  <a:srgbClr val="FF0000"/>
                </a:solidFill>
                <a:latin typeface="黑体" pitchFamily="49" charset="-122"/>
                <a:ea typeface="黑体" pitchFamily="49" charset="-122"/>
              </a:rPr>
              <a:t>O2O</a:t>
            </a:r>
            <a:endParaRPr lang="en-US" altLang="zh-CN" sz="2000" b="1" dirty="0">
              <a:solidFill>
                <a:srgbClr val="FF0000"/>
              </a:solidFill>
              <a:latin typeface="黑体" pitchFamily="49" charset="-122"/>
              <a:ea typeface="黑体" pitchFamily="49" charset="-122"/>
            </a:endParaRPr>
          </a:p>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6.</a:t>
            </a:r>
            <a:r>
              <a:rPr lang="zh-CN" altLang="en-US" sz="2000" b="1" dirty="0" smtClean="0">
                <a:solidFill>
                  <a:schemeClr val="tx1">
                    <a:lumMod val="85000"/>
                    <a:lumOff val="15000"/>
                  </a:schemeClr>
                </a:solidFill>
                <a:latin typeface="黑体" pitchFamily="49" charset="-122"/>
                <a:ea typeface="黑体" pitchFamily="49" charset="-122"/>
              </a:rPr>
              <a:t> </a:t>
            </a:r>
            <a:r>
              <a:rPr lang="zh-CN" altLang="en-US" sz="2000" b="1" dirty="0" smtClean="0">
                <a:solidFill>
                  <a:srgbClr val="FF0000"/>
                </a:solidFill>
                <a:latin typeface="黑体" pitchFamily="49" charset="-122"/>
                <a:ea typeface="黑体" pitchFamily="49" charset="-122"/>
              </a:rPr>
              <a:t>移动</a:t>
            </a:r>
            <a:r>
              <a:rPr lang="zh-CN" altLang="en-US" sz="2000" b="1" dirty="0">
                <a:solidFill>
                  <a:srgbClr val="FF0000"/>
                </a:solidFill>
                <a:latin typeface="黑体" pitchFamily="49" charset="-122"/>
                <a:ea typeface="黑体" pitchFamily="49" charset="-122"/>
              </a:rPr>
              <a:t>游戏</a:t>
            </a:r>
            <a:endParaRPr lang="en-US" altLang="zh-CN" sz="2000" b="1" dirty="0">
              <a:solidFill>
                <a:srgbClr val="FF0000"/>
              </a:solidFill>
              <a:latin typeface="黑体" pitchFamily="49" charset="-122"/>
              <a:ea typeface="黑体" pitchFamily="49" charset="-122"/>
            </a:endParaRPr>
          </a:p>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7.</a:t>
            </a:r>
            <a:r>
              <a:rPr lang="zh-CN" altLang="en-US" sz="2000" b="1" dirty="0" smtClean="0">
                <a:solidFill>
                  <a:schemeClr val="tx1">
                    <a:lumMod val="85000"/>
                    <a:lumOff val="15000"/>
                  </a:schemeClr>
                </a:solidFill>
                <a:latin typeface="黑体" pitchFamily="49" charset="-122"/>
                <a:ea typeface="黑体" pitchFamily="49" charset="-122"/>
              </a:rPr>
              <a:t> 云</a:t>
            </a:r>
            <a:r>
              <a:rPr lang="zh-CN" altLang="en-US" sz="2000" b="1" dirty="0">
                <a:solidFill>
                  <a:schemeClr val="tx1">
                    <a:lumMod val="85000"/>
                    <a:lumOff val="15000"/>
                  </a:schemeClr>
                </a:solidFill>
                <a:latin typeface="黑体" pitchFamily="49" charset="-122"/>
                <a:ea typeface="黑体" pitchFamily="49" charset="-122"/>
              </a:rPr>
              <a:t>计算与服务</a:t>
            </a:r>
            <a:endParaRPr lang="en-US" altLang="zh-CN" sz="2000" b="1" dirty="0">
              <a:solidFill>
                <a:schemeClr val="tx1">
                  <a:lumMod val="85000"/>
                  <a:lumOff val="15000"/>
                </a:schemeClr>
              </a:solidFill>
              <a:latin typeface="黑体" pitchFamily="49" charset="-122"/>
              <a:ea typeface="黑体" pitchFamily="49" charset="-122"/>
            </a:endParaRPr>
          </a:p>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8.</a:t>
            </a:r>
            <a:r>
              <a:rPr lang="zh-CN" altLang="en-US" sz="2000" b="1" dirty="0" smtClean="0">
                <a:solidFill>
                  <a:schemeClr val="tx1">
                    <a:lumMod val="85000"/>
                    <a:lumOff val="15000"/>
                  </a:schemeClr>
                </a:solidFill>
                <a:latin typeface="黑体" pitchFamily="49" charset="-122"/>
                <a:ea typeface="黑体" pitchFamily="49" charset="-122"/>
              </a:rPr>
              <a:t> 人工智能</a:t>
            </a:r>
            <a:endParaRPr lang="en-US" altLang="zh-CN" sz="2000" b="1" dirty="0">
              <a:solidFill>
                <a:schemeClr val="tx1">
                  <a:lumMod val="85000"/>
                  <a:lumOff val="15000"/>
                </a:schemeClr>
              </a:solidFill>
              <a:latin typeface="黑体" pitchFamily="49" charset="-122"/>
              <a:ea typeface="黑体" pitchFamily="49" charset="-122"/>
            </a:endParaRPr>
          </a:p>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9.</a:t>
            </a:r>
            <a:r>
              <a:rPr lang="zh-CN" altLang="en-US" sz="2000" b="1" dirty="0" smtClean="0">
                <a:solidFill>
                  <a:schemeClr val="tx1">
                    <a:lumMod val="85000"/>
                    <a:lumOff val="15000"/>
                  </a:schemeClr>
                </a:solidFill>
                <a:latin typeface="黑体" pitchFamily="49" charset="-122"/>
                <a:ea typeface="黑体" pitchFamily="49" charset="-122"/>
              </a:rPr>
              <a:t> </a:t>
            </a:r>
            <a:r>
              <a:rPr lang="zh-CN" altLang="en-US" sz="2000" b="1" dirty="0" smtClean="0">
                <a:solidFill>
                  <a:srgbClr val="FF0000"/>
                </a:solidFill>
                <a:latin typeface="黑体" pitchFamily="49" charset="-122"/>
                <a:ea typeface="黑体" pitchFamily="49" charset="-122"/>
              </a:rPr>
              <a:t>移动</a:t>
            </a:r>
            <a:r>
              <a:rPr lang="zh-CN" altLang="en-US" sz="2000" b="1" dirty="0">
                <a:solidFill>
                  <a:srgbClr val="FF0000"/>
                </a:solidFill>
                <a:latin typeface="黑体" pitchFamily="49" charset="-122"/>
                <a:ea typeface="黑体" pitchFamily="49" charset="-122"/>
              </a:rPr>
              <a:t>教育</a:t>
            </a:r>
            <a:endParaRPr lang="en-US" altLang="zh-CN" sz="2000" b="1" dirty="0">
              <a:solidFill>
                <a:srgbClr val="FF0000"/>
              </a:solidFill>
              <a:latin typeface="黑体" pitchFamily="49" charset="-122"/>
              <a:ea typeface="黑体" pitchFamily="49" charset="-122"/>
            </a:endParaRPr>
          </a:p>
          <a:p>
            <a:pPr eaLnBrk="1" hangingPunct="1">
              <a:defRPr/>
            </a:pPr>
            <a:r>
              <a:rPr lang="en-US" altLang="zh-CN" sz="2000" b="1" dirty="0" smtClean="0">
                <a:solidFill>
                  <a:schemeClr val="tx1">
                    <a:lumMod val="85000"/>
                    <a:lumOff val="15000"/>
                  </a:schemeClr>
                </a:solidFill>
                <a:latin typeface="黑体" pitchFamily="49" charset="-122"/>
                <a:ea typeface="黑体" pitchFamily="49" charset="-122"/>
              </a:rPr>
              <a:t>10.</a:t>
            </a:r>
            <a:r>
              <a:rPr lang="zh-CN" altLang="en-US" sz="2000" b="1" dirty="0" smtClean="0">
                <a:solidFill>
                  <a:schemeClr val="tx1">
                    <a:lumMod val="85000"/>
                    <a:lumOff val="15000"/>
                  </a:schemeClr>
                </a:solidFill>
                <a:latin typeface="黑体" pitchFamily="49" charset="-122"/>
                <a:ea typeface="黑体" pitchFamily="49" charset="-122"/>
              </a:rPr>
              <a:t> 互联网</a:t>
            </a:r>
            <a:r>
              <a:rPr lang="zh-CN" altLang="en-US" sz="2000" b="1" dirty="0">
                <a:solidFill>
                  <a:schemeClr val="tx1">
                    <a:lumMod val="85000"/>
                    <a:lumOff val="15000"/>
                  </a:schemeClr>
                </a:solidFill>
                <a:latin typeface="黑体" pitchFamily="49" charset="-122"/>
                <a:ea typeface="黑体" pitchFamily="49" charset="-122"/>
              </a:rPr>
              <a:t>电视盒子</a:t>
            </a:r>
          </a:p>
        </p:txBody>
      </p:sp>
      <p:sp>
        <p:nvSpPr>
          <p:cNvPr id="70" name="矩形 69"/>
          <p:cNvSpPr/>
          <p:nvPr/>
        </p:nvSpPr>
        <p:spPr>
          <a:xfrm>
            <a:off x="142875" y="267494"/>
            <a:ext cx="8858250" cy="1214438"/>
          </a:xfrm>
          <a:prstGeom prst="rect">
            <a:avLst/>
          </a:prstGeom>
          <a:solidFill>
            <a:schemeClr val="tx1">
              <a:lumMod val="50000"/>
              <a:lumOff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26" tIns="45661" rIns="91326" bIns="45661" anchor="ctr"/>
          <a:lstStyle/>
          <a:p>
            <a:pPr algn="ctr" defTabSz="912951"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2013</a:t>
            </a:r>
            <a:r>
              <a:rPr lang="zh-CN" altLang="en-US" sz="3600" b="1" dirty="0">
                <a:solidFill>
                  <a:schemeClr val="bg1"/>
                </a:solidFill>
                <a:latin typeface="微软雅黑" pitchFamily="34" charset="-122"/>
                <a:ea typeface="微软雅黑" pitchFamily="34" charset="-122"/>
              </a:rPr>
              <a:t>年，引爆互联网十大技术趋势</a:t>
            </a:r>
          </a:p>
        </p:txBody>
      </p:sp>
      <p:pic>
        <p:nvPicPr>
          <p:cNvPr id="46084" name="图片 78" descr="2.png"/>
          <p:cNvPicPr>
            <a:picLocks noChangeAspect="1"/>
          </p:cNvPicPr>
          <p:nvPr/>
        </p:nvPicPr>
        <p:blipFill>
          <a:blip r:embed="rId3">
            <a:extLst>
              <a:ext uri="{28A0092B-C50C-407E-A947-70E740481C1C}">
                <a14:useLocalDpi xmlns:a14="http://schemas.microsoft.com/office/drawing/2010/main" val="0"/>
              </a:ext>
            </a:extLst>
          </a:blip>
          <a:srcRect t="47498" r="44531"/>
          <a:stretch>
            <a:fillRect/>
          </a:stretch>
        </p:blipFill>
        <p:spPr bwMode="auto">
          <a:xfrm>
            <a:off x="4681538" y="3443288"/>
            <a:ext cx="3195637"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图片 79" descr="3.png"/>
          <p:cNvPicPr>
            <a:picLocks noChangeAspect="1"/>
          </p:cNvPicPr>
          <p:nvPr/>
        </p:nvPicPr>
        <p:blipFill>
          <a:blip r:embed="rId4">
            <a:extLst>
              <a:ext uri="{28A0092B-C50C-407E-A947-70E740481C1C}">
                <a14:useLocalDpi xmlns:a14="http://schemas.microsoft.com/office/drawing/2010/main" val="0"/>
              </a:ext>
            </a:extLst>
          </a:blip>
          <a:srcRect l="47656" r="43748" b="47498"/>
          <a:stretch>
            <a:fillRect/>
          </a:stretch>
        </p:blipFill>
        <p:spPr bwMode="auto">
          <a:xfrm>
            <a:off x="7426325" y="1712332"/>
            <a:ext cx="495300" cy="189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图片 80" descr="5.png"/>
          <p:cNvPicPr>
            <a:picLocks noChangeAspect="1"/>
          </p:cNvPicPr>
          <p:nvPr/>
        </p:nvPicPr>
        <p:blipFill>
          <a:blip r:embed="rId5">
            <a:extLst>
              <a:ext uri="{28A0092B-C50C-407E-A947-70E740481C1C}">
                <a14:useLocalDpi xmlns:a14="http://schemas.microsoft.com/office/drawing/2010/main" val="0"/>
              </a:ext>
            </a:extLst>
          </a:blip>
          <a:srcRect l="55469" r="37498" b="46248"/>
          <a:stretch>
            <a:fillRect/>
          </a:stretch>
        </p:blipFill>
        <p:spPr bwMode="auto">
          <a:xfrm>
            <a:off x="7877175" y="1707654"/>
            <a:ext cx="404813" cy="193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图片 81" descr="6.png"/>
          <p:cNvPicPr>
            <a:picLocks noChangeAspect="1"/>
          </p:cNvPicPr>
          <p:nvPr/>
        </p:nvPicPr>
        <p:blipFill>
          <a:blip r:embed="rId6">
            <a:extLst>
              <a:ext uri="{28A0092B-C50C-407E-A947-70E740481C1C}">
                <a14:useLocalDpi xmlns:a14="http://schemas.microsoft.com/office/drawing/2010/main" val="0"/>
              </a:ext>
            </a:extLst>
          </a:blip>
          <a:srcRect l="32811" t="47498" r="30467"/>
          <a:stretch>
            <a:fillRect/>
          </a:stretch>
        </p:blipFill>
        <p:spPr bwMode="auto">
          <a:xfrm>
            <a:off x="6572250" y="3443288"/>
            <a:ext cx="21145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图片 82" descr="7.png"/>
          <p:cNvPicPr>
            <a:picLocks noChangeAspect="1"/>
          </p:cNvPicPr>
          <p:nvPr/>
        </p:nvPicPr>
        <p:blipFill>
          <a:blip r:embed="rId7">
            <a:extLst>
              <a:ext uri="{28A0092B-C50C-407E-A947-70E740481C1C}">
                <a14:useLocalDpi xmlns:a14="http://schemas.microsoft.com/office/drawing/2010/main" val="0"/>
              </a:ext>
            </a:extLst>
          </a:blip>
          <a:srcRect l="62502" r="30467" b="47498"/>
          <a:stretch>
            <a:fillRect/>
          </a:stretch>
        </p:blipFill>
        <p:spPr bwMode="auto">
          <a:xfrm>
            <a:off x="8281988" y="1712332"/>
            <a:ext cx="404812" cy="189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图片 83" descr="8.png"/>
          <p:cNvPicPr>
            <a:picLocks noChangeAspect="1"/>
          </p:cNvPicPr>
          <p:nvPr/>
        </p:nvPicPr>
        <p:blipFill>
          <a:blip r:embed="rId8">
            <a:extLst>
              <a:ext uri="{28A0092B-C50C-407E-A947-70E740481C1C}">
                <a14:useLocalDpi xmlns:a14="http://schemas.microsoft.com/office/drawing/2010/main" val="0"/>
              </a:ext>
            </a:extLst>
          </a:blip>
          <a:srcRect l="47656" t="47498" r="24216"/>
          <a:stretch>
            <a:fillRect/>
          </a:stretch>
        </p:blipFill>
        <p:spPr bwMode="auto">
          <a:xfrm>
            <a:off x="7426325" y="3443288"/>
            <a:ext cx="1620838"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图片 84" descr="9.png"/>
          <p:cNvPicPr>
            <a:picLocks noChangeAspect="1"/>
          </p:cNvPicPr>
          <p:nvPr/>
        </p:nvPicPr>
        <p:blipFill>
          <a:blip r:embed="rId9">
            <a:extLst>
              <a:ext uri="{28A0092B-C50C-407E-A947-70E740481C1C}">
                <a14:useLocalDpi xmlns:a14="http://schemas.microsoft.com/office/drawing/2010/main" val="0"/>
              </a:ext>
            </a:extLst>
          </a:blip>
          <a:srcRect l="68752" r="24997" b="46248"/>
          <a:stretch>
            <a:fillRect/>
          </a:stretch>
        </p:blipFill>
        <p:spPr bwMode="auto">
          <a:xfrm>
            <a:off x="8642350" y="1707654"/>
            <a:ext cx="360363" cy="193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图片 85" descr="4.png"/>
          <p:cNvPicPr>
            <a:picLocks noChangeAspect="1"/>
          </p:cNvPicPr>
          <p:nvPr/>
        </p:nvPicPr>
        <p:blipFill>
          <a:blip r:embed="rId10">
            <a:extLst>
              <a:ext uri="{28A0092B-C50C-407E-A947-70E740481C1C}">
                <a14:useLocalDpi xmlns:a14="http://schemas.microsoft.com/office/drawing/2010/main" val="0"/>
              </a:ext>
            </a:extLst>
          </a:blip>
          <a:srcRect l="17966" t="47498" r="36719"/>
          <a:stretch>
            <a:fillRect/>
          </a:stretch>
        </p:blipFill>
        <p:spPr bwMode="auto">
          <a:xfrm>
            <a:off x="5727700" y="3443288"/>
            <a:ext cx="26098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537850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弧形 22"/>
          <p:cNvSpPr/>
          <p:nvPr/>
        </p:nvSpPr>
        <p:spPr>
          <a:xfrm>
            <a:off x="2648868" y="692341"/>
            <a:ext cx="3909640" cy="3518676"/>
          </a:xfrm>
          <a:prstGeom prst="arc">
            <a:avLst>
              <a:gd name="adj1" fmla="val 16976675"/>
              <a:gd name="adj2" fmla="val 9872826"/>
            </a:avLst>
          </a:prstGeom>
          <a:ln>
            <a:solidFill>
              <a:srgbClr val="96969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3347864" y="2337666"/>
            <a:ext cx="2376264" cy="338554"/>
          </a:xfrm>
          <a:prstGeom prst="rect">
            <a:avLst/>
          </a:prstGeom>
          <a:solidFill>
            <a:srgbClr val="DDDDDD"/>
          </a:solidFill>
          <a:ln w="12700">
            <a:noFill/>
          </a:ln>
          <a:effectLst/>
        </p:spPr>
        <p:txBody>
          <a:bodyPr wrap="square" rtlCol="0" anchor="ctr">
            <a:spAutoFit/>
          </a:bodyPr>
          <a:lstStyle/>
          <a:p>
            <a:pPr algn="ctr"/>
            <a:endParaRPr lang="zh-CN" altLang="en-US" sz="1600" b="1">
              <a:solidFill>
                <a:schemeClr val="bg1"/>
              </a:solidFill>
              <a:latin typeface="微软雅黑" pitchFamily="34" charset="-122"/>
              <a:ea typeface="微软雅黑" pitchFamily="34" charset="-122"/>
              <a:cs typeface="Lao UI" pitchFamily="34" charset="0"/>
            </a:endParaRPr>
          </a:p>
        </p:txBody>
      </p:sp>
      <p:cxnSp>
        <p:nvCxnSpPr>
          <p:cNvPr id="25" name="直接连接符 24"/>
          <p:cNvCxnSpPr/>
          <p:nvPr/>
        </p:nvCxnSpPr>
        <p:spPr>
          <a:xfrm>
            <a:off x="3347864" y="433112"/>
            <a:ext cx="0" cy="3305167"/>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724128" y="1340413"/>
            <a:ext cx="0" cy="3240360"/>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35696" y="1599642"/>
            <a:ext cx="4248472" cy="0"/>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59832" y="3414244"/>
            <a:ext cx="4464496" cy="0"/>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3923928" y="646171"/>
            <a:ext cx="1440160" cy="691686"/>
          </a:xfrm>
          <a:prstGeom prst="ellipse">
            <a:avLst/>
          </a:prstGeom>
          <a:solidFill>
            <a:srgbClr val="DDDDDD"/>
          </a:solidFill>
          <a:ln w="12700">
            <a:noFill/>
          </a:ln>
          <a:effectLst/>
        </p:spPr>
        <p:txBody>
          <a:bodyPr wrap="square" rtlCol="0" anchor="ctr">
            <a:spAutoFit/>
          </a:bodyPr>
          <a:lstStyle/>
          <a:p>
            <a:pPr algn="ctr"/>
            <a:endParaRPr lang="zh-CN" altLang="en-US" sz="1600" b="1" dirty="0">
              <a:solidFill>
                <a:schemeClr val="bg1"/>
              </a:solidFill>
              <a:latin typeface="微软雅黑" pitchFamily="34" charset="-122"/>
              <a:ea typeface="微软雅黑" pitchFamily="34" charset="-122"/>
              <a:cs typeface="Lao UI" pitchFamily="34" charset="0"/>
            </a:endParaRPr>
          </a:p>
        </p:txBody>
      </p:sp>
      <p:sp>
        <p:nvSpPr>
          <p:cNvPr id="37" name="椭圆 36"/>
          <p:cNvSpPr/>
          <p:nvPr/>
        </p:nvSpPr>
        <p:spPr>
          <a:xfrm>
            <a:off x="5940152" y="2268907"/>
            <a:ext cx="1440160" cy="691686"/>
          </a:xfrm>
          <a:prstGeom prst="ellipse">
            <a:avLst/>
          </a:prstGeom>
          <a:solidFill>
            <a:srgbClr val="DDDDDD"/>
          </a:solidFill>
          <a:ln w="12700">
            <a:noFill/>
          </a:ln>
          <a:effectLst/>
        </p:spPr>
        <p:txBody>
          <a:bodyPr wrap="square" rtlCol="0" anchor="ctr">
            <a:spAutoFit/>
          </a:bodyPr>
          <a:lstStyle/>
          <a:p>
            <a:pPr algn="ctr"/>
            <a:endParaRPr lang="zh-CN" altLang="en-US" sz="1600" b="1">
              <a:solidFill>
                <a:schemeClr val="bg1"/>
              </a:solidFill>
              <a:latin typeface="微软雅黑" pitchFamily="34" charset="-122"/>
              <a:ea typeface="微软雅黑" pitchFamily="34" charset="-122"/>
              <a:cs typeface="Lao UI" pitchFamily="34" charset="0"/>
            </a:endParaRPr>
          </a:p>
        </p:txBody>
      </p:sp>
      <p:sp>
        <p:nvSpPr>
          <p:cNvPr id="38" name="椭圆 37"/>
          <p:cNvSpPr/>
          <p:nvPr/>
        </p:nvSpPr>
        <p:spPr>
          <a:xfrm>
            <a:off x="3923928" y="3836602"/>
            <a:ext cx="1440160" cy="691686"/>
          </a:xfrm>
          <a:prstGeom prst="ellipse">
            <a:avLst/>
          </a:prstGeom>
          <a:solidFill>
            <a:srgbClr val="DDDDDD"/>
          </a:solidFill>
          <a:ln w="12700">
            <a:noFill/>
          </a:ln>
          <a:effectLst/>
        </p:spPr>
        <p:txBody>
          <a:bodyPr wrap="square" rtlCol="0" anchor="ctr">
            <a:spAutoFit/>
          </a:bodyPr>
          <a:lstStyle/>
          <a:p>
            <a:pPr algn="ctr"/>
            <a:endParaRPr lang="zh-CN" altLang="en-US" sz="1600" b="1">
              <a:solidFill>
                <a:schemeClr val="bg1"/>
              </a:solidFill>
              <a:latin typeface="微软雅黑" pitchFamily="34" charset="-122"/>
              <a:ea typeface="微软雅黑" pitchFamily="34" charset="-122"/>
              <a:cs typeface="Lao UI" pitchFamily="34" charset="0"/>
            </a:endParaRPr>
          </a:p>
        </p:txBody>
      </p:sp>
      <p:sp>
        <p:nvSpPr>
          <p:cNvPr id="39" name="椭圆 38"/>
          <p:cNvSpPr/>
          <p:nvPr/>
        </p:nvSpPr>
        <p:spPr>
          <a:xfrm>
            <a:off x="1775278" y="2240104"/>
            <a:ext cx="1440160" cy="691686"/>
          </a:xfrm>
          <a:prstGeom prst="ellipse">
            <a:avLst/>
          </a:prstGeom>
          <a:solidFill>
            <a:srgbClr val="DDDDDD"/>
          </a:solidFill>
          <a:ln w="12700">
            <a:noFill/>
          </a:ln>
          <a:effectLst/>
        </p:spPr>
        <p:txBody>
          <a:bodyPr wrap="square" rtlCol="0" anchor="ctr">
            <a:spAutoFit/>
          </a:bodyPr>
          <a:lstStyle/>
          <a:p>
            <a:pPr algn="ctr"/>
            <a:endParaRPr lang="zh-CN" altLang="en-US" sz="1600" b="1">
              <a:solidFill>
                <a:schemeClr val="bg1"/>
              </a:solidFill>
              <a:latin typeface="微软雅黑" pitchFamily="34" charset="-122"/>
              <a:ea typeface="微软雅黑" pitchFamily="34" charset="-122"/>
              <a:cs typeface="Lao UI" pitchFamily="34" charset="0"/>
            </a:endParaRPr>
          </a:p>
        </p:txBody>
      </p:sp>
      <p:sp>
        <p:nvSpPr>
          <p:cNvPr id="40" name="TextBox 39"/>
          <p:cNvSpPr txBox="1"/>
          <p:nvPr/>
        </p:nvSpPr>
        <p:spPr>
          <a:xfrm>
            <a:off x="2022380" y="884207"/>
            <a:ext cx="1152128" cy="646331"/>
          </a:xfrm>
          <a:prstGeom prst="rect">
            <a:avLst/>
          </a:prstGeom>
          <a:solidFill>
            <a:srgbClr val="0070C0"/>
          </a:solidFill>
        </p:spPr>
        <p:txBody>
          <a:bodyPr wrap="square" rtlCol="0">
            <a:spAutoFit/>
          </a:bodyPr>
          <a:lstStyle/>
          <a:p>
            <a:pPr algn="ctr"/>
            <a:r>
              <a:rPr lang="zh-CN" altLang="en-US" sz="3600" dirty="0" smtClean="0">
                <a:solidFill>
                  <a:schemeClr val="bg1"/>
                </a:solidFill>
              </a:rPr>
              <a:t>目录</a:t>
            </a:r>
            <a:endParaRPr lang="zh-CN" altLang="en-US" sz="3600" dirty="0">
              <a:solidFill>
                <a:schemeClr val="bg1"/>
              </a:solidFill>
            </a:endParaRPr>
          </a:p>
        </p:txBody>
      </p:sp>
      <p:sp>
        <p:nvSpPr>
          <p:cNvPr id="41" name="TextBox 40"/>
          <p:cNvSpPr txBox="1"/>
          <p:nvPr/>
        </p:nvSpPr>
        <p:spPr>
          <a:xfrm>
            <a:off x="4139952" y="793036"/>
            <a:ext cx="936104" cy="338554"/>
          </a:xfrm>
          <a:prstGeom prst="rect">
            <a:avLst/>
          </a:prstGeom>
          <a:noFill/>
        </p:spPr>
        <p:txBody>
          <a:bodyPr wrap="square" rtlCol="0">
            <a:spAutoFit/>
          </a:bodyPr>
          <a:lstStyle/>
          <a:p>
            <a:pPr algn="ctr"/>
            <a:r>
              <a:rPr lang="en-US" altLang="zh-CN" sz="1600" dirty="0" smtClean="0">
                <a:latin typeface="黑体" pitchFamily="49" charset="-122"/>
                <a:ea typeface="黑体" pitchFamily="49" charset="-122"/>
              </a:rPr>
              <a:t>1.</a:t>
            </a:r>
            <a:r>
              <a:rPr lang="zh-CN" altLang="en-US" sz="1600" dirty="0" smtClean="0">
                <a:latin typeface="黑体" pitchFamily="49" charset="-122"/>
                <a:ea typeface="黑体" pitchFamily="49" charset="-122"/>
              </a:rPr>
              <a:t>简介</a:t>
            </a:r>
            <a:endParaRPr lang="zh-CN" altLang="en-US" sz="1600" dirty="0">
              <a:latin typeface="黑体" pitchFamily="49" charset="-122"/>
              <a:ea typeface="黑体" pitchFamily="49" charset="-122"/>
            </a:endParaRPr>
          </a:p>
        </p:txBody>
      </p:sp>
      <p:sp>
        <p:nvSpPr>
          <p:cNvPr id="42" name="TextBox 41"/>
          <p:cNvSpPr txBox="1"/>
          <p:nvPr/>
        </p:nvSpPr>
        <p:spPr>
          <a:xfrm>
            <a:off x="5978252" y="2449220"/>
            <a:ext cx="1258044" cy="338554"/>
          </a:xfrm>
          <a:prstGeom prst="rect">
            <a:avLst/>
          </a:prstGeom>
          <a:noFill/>
        </p:spPr>
        <p:txBody>
          <a:bodyPr wrap="square" rtlCol="0">
            <a:spAutoFit/>
          </a:bodyPr>
          <a:lstStyle>
            <a:defPPr>
              <a:defRPr lang="zh-CN"/>
            </a:defPPr>
            <a:lvl1pPr algn="ctr">
              <a:defRPr sz="1400">
                <a:latin typeface="+mj-ea"/>
                <a:ea typeface="+mj-ea"/>
              </a:defRPr>
            </a:lvl1pPr>
          </a:lstStyle>
          <a:p>
            <a:r>
              <a:rPr lang="en-US" altLang="zh-CN" sz="1600" dirty="0">
                <a:latin typeface="黑体" pitchFamily="49" charset="-122"/>
                <a:ea typeface="黑体" pitchFamily="49" charset="-122"/>
              </a:rPr>
              <a:t>2</a:t>
            </a:r>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商业模式</a:t>
            </a:r>
            <a:endParaRPr lang="zh-CN" altLang="en-US" sz="1600" dirty="0">
              <a:latin typeface="黑体" pitchFamily="49" charset="-122"/>
              <a:ea typeface="黑体" pitchFamily="49" charset="-122"/>
            </a:endParaRPr>
          </a:p>
        </p:txBody>
      </p:sp>
      <p:sp>
        <p:nvSpPr>
          <p:cNvPr id="43" name="TextBox 42"/>
          <p:cNvSpPr txBox="1"/>
          <p:nvPr/>
        </p:nvSpPr>
        <p:spPr>
          <a:xfrm>
            <a:off x="4031940" y="3931191"/>
            <a:ext cx="1188132" cy="584775"/>
          </a:xfrm>
          <a:prstGeom prst="rect">
            <a:avLst/>
          </a:prstGeom>
          <a:noFill/>
        </p:spPr>
        <p:txBody>
          <a:bodyPr wrap="square" rtlCol="0">
            <a:spAutoFit/>
          </a:bodyPr>
          <a:lstStyle>
            <a:defPPr>
              <a:defRPr lang="zh-CN"/>
            </a:defPPr>
            <a:lvl1pPr algn="ctr">
              <a:defRPr sz="1400">
                <a:latin typeface="+mj-ea"/>
                <a:ea typeface="+mj-ea"/>
              </a:defRPr>
            </a:lvl1pPr>
          </a:lstStyle>
          <a:p>
            <a:r>
              <a:rPr lang="en-US" altLang="zh-CN" sz="1600" dirty="0" smtClean="0">
                <a:latin typeface="黑体" pitchFamily="49" charset="-122"/>
                <a:ea typeface="黑体" pitchFamily="49" charset="-122"/>
              </a:rPr>
              <a:t>3.BAT</a:t>
            </a:r>
            <a:r>
              <a:rPr lang="zh-CN" altLang="en-US" sz="1600" dirty="0" smtClean="0">
                <a:latin typeface="黑体" pitchFamily="49" charset="-122"/>
                <a:ea typeface="黑体" pitchFamily="49" charset="-122"/>
              </a:rPr>
              <a:t>的移动互联网</a:t>
            </a:r>
            <a:endParaRPr lang="zh-CN" altLang="en-US" sz="1600" dirty="0">
              <a:latin typeface="黑体" pitchFamily="49" charset="-122"/>
              <a:ea typeface="黑体" pitchFamily="49" charset="-122"/>
            </a:endParaRPr>
          </a:p>
        </p:txBody>
      </p:sp>
      <p:sp>
        <p:nvSpPr>
          <p:cNvPr id="44" name="TextBox 43"/>
          <p:cNvSpPr txBox="1"/>
          <p:nvPr/>
        </p:nvSpPr>
        <p:spPr>
          <a:xfrm>
            <a:off x="1691680" y="2420417"/>
            <a:ext cx="1362850" cy="338554"/>
          </a:xfrm>
          <a:prstGeom prst="rect">
            <a:avLst/>
          </a:prstGeom>
          <a:noFill/>
        </p:spPr>
        <p:txBody>
          <a:bodyPr wrap="square" rtlCol="0">
            <a:spAutoFit/>
          </a:bodyPr>
          <a:lstStyle>
            <a:defPPr>
              <a:defRPr lang="zh-CN"/>
            </a:defPPr>
            <a:lvl1pPr algn="ctr">
              <a:defRPr sz="1400">
                <a:latin typeface="+mj-ea"/>
                <a:ea typeface="+mj-ea"/>
              </a:defRPr>
            </a:lvl1pPr>
          </a:lstStyle>
          <a:p>
            <a:r>
              <a:rPr lang="en-US" altLang="zh-CN" sz="1600" dirty="0" smtClean="0">
                <a:latin typeface="黑体" pitchFamily="49" charset="-122"/>
                <a:ea typeface="黑体" pitchFamily="49" charset="-122"/>
              </a:rPr>
              <a:t>4.</a:t>
            </a:r>
            <a:r>
              <a:rPr lang="zh-CN" altLang="en-US" sz="1600" dirty="0" smtClean="0">
                <a:latin typeface="黑体" pitchFamily="49" charset="-122"/>
                <a:ea typeface="黑体" pitchFamily="49" charset="-122"/>
              </a:rPr>
              <a:t>总结</a:t>
            </a:r>
            <a:endParaRPr lang="zh-CN" altLang="en-US" sz="1600" dirty="0">
              <a:latin typeface="黑体" pitchFamily="49" charset="-122"/>
              <a:ea typeface="黑体" pitchFamily="49" charset="-122"/>
            </a:endParaRPr>
          </a:p>
        </p:txBody>
      </p:sp>
      <p:sp>
        <p:nvSpPr>
          <p:cNvPr id="45" name="TextBox 44"/>
          <p:cNvSpPr txBox="1"/>
          <p:nvPr/>
        </p:nvSpPr>
        <p:spPr>
          <a:xfrm>
            <a:off x="3347864" y="2139702"/>
            <a:ext cx="2376264" cy="584775"/>
          </a:xfrm>
          <a:prstGeom prst="rect">
            <a:avLst/>
          </a:prstGeom>
          <a:noFill/>
        </p:spPr>
        <p:txBody>
          <a:bodyPr wrap="square" rtlCol="0">
            <a:spAutoFit/>
          </a:bodyPr>
          <a:lstStyle/>
          <a:p>
            <a:pPr algn="ctr"/>
            <a:r>
              <a:rPr lang="zh-CN" altLang="en-US" sz="3200" dirty="0" smtClean="0">
                <a:latin typeface="黑体" pitchFamily="49" charset="-122"/>
                <a:ea typeface="黑体" pitchFamily="49" charset="-122"/>
              </a:rPr>
              <a:t>移动互联网</a:t>
            </a:r>
            <a:endParaRPr lang="zh-CN" altLang="en-US" sz="3200" dirty="0">
              <a:latin typeface="黑体" pitchFamily="49" charset="-122"/>
              <a:ea typeface="黑体" pitchFamily="49" charset="-122"/>
            </a:endParaRPr>
          </a:p>
        </p:txBody>
      </p:sp>
    </p:spTree>
    <p:extLst>
      <p:ext uri="{BB962C8B-B14F-4D97-AF65-F5344CB8AC3E}">
        <p14:creationId xmlns:p14="http://schemas.microsoft.com/office/powerpoint/2010/main" val="151144641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046230" y="2781730"/>
            <a:ext cx="1068855" cy="523220"/>
          </a:xfrm>
          <a:prstGeom prst="rect">
            <a:avLst/>
          </a:prstGeom>
          <a:solidFill>
            <a:srgbClr val="0070C0"/>
          </a:solidFill>
          <a:ln w="12700">
            <a:noFill/>
            <a:prstDash val="dash"/>
          </a:ln>
        </p:spPr>
        <p:txBody>
          <a:bodyPr wrap="square" rtlCol="0">
            <a:spAutoFit/>
          </a:bodyPr>
          <a:lstStyle/>
          <a:p>
            <a:pPr algn="ctr"/>
            <a:r>
              <a:rPr lang="zh-CN" altLang="en-US" sz="2800" dirty="0" smtClean="0">
                <a:solidFill>
                  <a:prstClr val="white"/>
                </a:solidFill>
              </a:rPr>
              <a:t>简介</a:t>
            </a:r>
            <a:endParaRPr lang="zh-CN" altLang="en-US" sz="2800" dirty="0">
              <a:solidFill>
                <a:prstClr val="white"/>
              </a:solidFill>
            </a:endParaRPr>
          </a:p>
        </p:txBody>
      </p:sp>
      <p:cxnSp>
        <p:nvCxnSpPr>
          <p:cNvPr id="4" name="直接连接符 3"/>
          <p:cNvCxnSpPr/>
          <p:nvPr/>
        </p:nvCxnSpPr>
        <p:spPr>
          <a:xfrm>
            <a:off x="1863038" y="1976435"/>
            <a:ext cx="0" cy="1613042"/>
          </a:xfrm>
          <a:prstGeom prst="line">
            <a:avLst/>
          </a:prstGeom>
          <a:ln w="3175">
            <a:solidFill>
              <a:srgbClr val="DDDDDD"/>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15616" y="2649087"/>
            <a:ext cx="23826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6202" y="3423276"/>
            <a:ext cx="1224136" cy="369332"/>
          </a:xfrm>
          <a:prstGeom prst="rect">
            <a:avLst/>
          </a:prstGeom>
          <a:noFill/>
        </p:spPr>
        <p:txBody>
          <a:bodyPr wrap="square" rtlCol="0">
            <a:spAutoFit/>
          </a:bodyPr>
          <a:lstStyle/>
          <a:p>
            <a:r>
              <a:rPr lang="en-US" altLang="zh-CN" dirty="0" smtClean="0">
                <a:solidFill>
                  <a:srgbClr val="0070C0"/>
                </a:solidFill>
              </a:rPr>
              <a:t>&gt;&gt;&gt;</a:t>
            </a:r>
            <a:endParaRPr lang="zh-CN" altLang="en-US" dirty="0">
              <a:solidFill>
                <a:srgbClr val="0070C0"/>
              </a:solidFill>
            </a:endParaRPr>
          </a:p>
        </p:txBody>
      </p:sp>
      <p:sp>
        <p:nvSpPr>
          <p:cNvPr id="2" name="TextBox 1"/>
          <p:cNvSpPr txBox="1"/>
          <p:nvPr/>
        </p:nvSpPr>
        <p:spPr>
          <a:xfrm>
            <a:off x="1115616" y="1016382"/>
            <a:ext cx="749108" cy="2215991"/>
          </a:xfrm>
          <a:prstGeom prst="rect">
            <a:avLst/>
          </a:prstGeom>
          <a:noFill/>
        </p:spPr>
        <p:txBody>
          <a:bodyPr wrap="square" rtlCol="0">
            <a:spAutoFit/>
          </a:bodyPr>
          <a:lstStyle/>
          <a:p>
            <a:r>
              <a:rPr lang="en-US" altLang="zh-CN" sz="13800" dirty="0" smtClean="0">
                <a:solidFill>
                  <a:srgbClr val="969696"/>
                </a:solidFill>
                <a:latin typeface="Serif Black" pitchFamily="2" charset="0"/>
                <a:ea typeface="DFKai-SB" pitchFamily="65" charset="-120"/>
              </a:rPr>
              <a:t>1</a:t>
            </a:r>
            <a:endParaRPr lang="zh-CN" altLang="en-US" sz="13800" dirty="0">
              <a:solidFill>
                <a:srgbClr val="969696"/>
              </a:solidFill>
              <a:latin typeface="Serif Black" pitchFamily="2" charset="0"/>
              <a:ea typeface="DFKai-SB" pitchFamily="65" charset="-120"/>
            </a:endParaRPr>
          </a:p>
        </p:txBody>
      </p:sp>
      <p:cxnSp>
        <p:nvCxnSpPr>
          <p:cNvPr id="18" name="直接连接符 17"/>
          <p:cNvCxnSpPr/>
          <p:nvPr/>
        </p:nvCxnSpPr>
        <p:spPr>
          <a:xfrm>
            <a:off x="-2484784" y="2649087"/>
            <a:ext cx="238267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864724" y="-2112006"/>
            <a:ext cx="0" cy="2085882"/>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499992" y="1473680"/>
            <a:ext cx="3826689" cy="2221762"/>
          </a:xfrm>
          <a:prstGeom prst="rect">
            <a:avLst/>
          </a:prstGeom>
        </p:spPr>
        <p:txBody>
          <a:bodyPr wrap="none">
            <a:spAutoFit/>
          </a:bodyPr>
          <a:lstStyle/>
          <a:p>
            <a:pPr>
              <a:lnSpc>
                <a:spcPct val="150000"/>
              </a:lnSpc>
            </a:pPr>
            <a:r>
              <a:rPr lang="zh-CN" altLang="en-US" sz="2400" dirty="0" smtClean="0">
                <a:latin typeface="黑体" pitchFamily="49" charset="-122"/>
                <a:ea typeface="黑体" pitchFamily="49" charset="-122"/>
              </a:rPr>
              <a:t>概念</a:t>
            </a:r>
            <a:endParaRPr lang="en-US" altLang="zh-CN" sz="2400" dirty="0" smtClean="0">
              <a:latin typeface="黑体" pitchFamily="49" charset="-122"/>
              <a:ea typeface="黑体" pitchFamily="49" charset="-122"/>
            </a:endParaRPr>
          </a:p>
          <a:p>
            <a:pPr>
              <a:lnSpc>
                <a:spcPct val="150000"/>
              </a:lnSpc>
            </a:pPr>
            <a:r>
              <a:rPr lang="zh-CN" altLang="en-US" sz="2400" dirty="0" smtClean="0">
                <a:latin typeface="黑体" pitchFamily="49" charset="-122"/>
                <a:ea typeface="黑体" pitchFamily="49" charset="-122"/>
              </a:rPr>
              <a:t>发展</a:t>
            </a:r>
            <a:endParaRPr lang="en-US" altLang="zh-CN" sz="2400" dirty="0" smtClean="0">
              <a:latin typeface="黑体" pitchFamily="49" charset="-122"/>
              <a:ea typeface="黑体" pitchFamily="49" charset="-122"/>
            </a:endParaRPr>
          </a:p>
          <a:p>
            <a:pPr>
              <a:lnSpc>
                <a:spcPct val="150000"/>
              </a:lnSpc>
            </a:pPr>
            <a:r>
              <a:rPr lang="zh-CN" altLang="en-US" sz="2400" dirty="0" smtClean="0">
                <a:latin typeface="黑体" pitchFamily="49" charset="-122"/>
                <a:ea typeface="黑体" pitchFamily="49" charset="-122"/>
              </a:rPr>
              <a:t>产品</a:t>
            </a:r>
            <a:r>
              <a:rPr lang="zh-CN" altLang="en-US" sz="2400" dirty="0">
                <a:latin typeface="黑体" pitchFamily="49" charset="-122"/>
                <a:ea typeface="黑体" pitchFamily="49" charset="-122"/>
              </a:rPr>
              <a:t>模式的三要素</a:t>
            </a:r>
          </a:p>
          <a:p>
            <a:pPr>
              <a:lnSpc>
                <a:spcPct val="150000"/>
              </a:lnSpc>
            </a:pPr>
            <a:r>
              <a:rPr lang="zh-CN" altLang="en-US" sz="2400" dirty="0" smtClean="0">
                <a:latin typeface="黑体" pitchFamily="49" charset="-122"/>
                <a:ea typeface="黑体" pitchFamily="49" charset="-122"/>
              </a:rPr>
              <a:t>重要</a:t>
            </a:r>
            <a:r>
              <a:rPr lang="zh-CN" altLang="en-US" sz="2400" dirty="0">
                <a:latin typeface="黑体" pitchFamily="49" charset="-122"/>
                <a:ea typeface="黑体" pitchFamily="49" charset="-122"/>
              </a:rPr>
              <a:t>概念</a:t>
            </a:r>
            <a:r>
              <a:rPr lang="en-US" altLang="zh-CN" sz="2400" dirty="0">
                <a:latin typeface="黑体" pitchFamily="49" charset="-122"/>
                <a:ea typeface="黑体" pitchFamily="49" charset="-122"/>
              </a:rPr>
              <a:t>——</a:t>
            </a:r>
            <a:r>
              <a:rPr lang="zh-CN" altLang="en-US" sz="2000" dirty="0">
                <a:latin typeface="黑体" pitchFamily="49" charset="-122"/>
                <a:ea typeface="黑体" pitchFamily="49" charset="-122"/>
              </a:rPr>
              <a:t>移动互联网</a:t>
            </a:r>
            <a:r>
              <a:rPr lang="zh-CN" altLang="en-US" sz="2000" dirty="0" smtClean="0">
                <a:latin typeface="黑体" pitchFamily="49" charset="-122"/>
                <a:ea typeface="黑体" pitchFamily="49" charset="-122"/>
              </a:rPr>
              <a:t>入口</a:t>
            </a:r>
            <a:endParaRPr lang="zh-CN" altLang="en-US" sz="2000" dirty="0">
              <a:latin typeface="黑体" pitchFamily="49" charset="-122"/>
              <a:ea typeface="黑体" pitchFamily="49" charset="-122"/>
            </a:endParaRPr>
          </a:p>
        </p:txBody>
      </p:sp>
      <p:cxnSp>
        <p:nvCxnSpPr>
          <p:cNvPr id="12" name="直接连接符 11"/>
          <p:cNvCxnSpPr/>
          <p:nvPr/>
        </p:nvCxnSpPr>
        <p:spPr>
          <a:xfrm>
            <a:off x="4355976" y="2038828"/>
            <a:ext cx="0" cy="1613042"/>
          </a:xfrm>
          <a:prstGeom prst="line">
            <a:avLst/>
          </a:prstGeom>
          <a:ln w="3175">
            <a:solidFill>
              <a:srgbClr val="0099FF"/>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34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19"/>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18"/>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14:presetBounceEnd="64000">
                                      <p:stCondLst>
                                        <p:cond delay="0"/>
                                      </p:stCondLst>
                                      <p:childTnLst>
                                        <p:animMotion origin="layout" path="M 3.61111E-6 2.22222E-6 L 0.43698 0.00389 " pathEditMode="relative" rAng="0" ptsTypes="AA" p14:bounceEnd="64000">
                                          <p:cBhvr>
                                            <p:cTn id="17" dur="500" fill="hold"/>
                                            <p:tgtEl>
                                              <p:spTgt spid="9"/>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250"/>
                                            <p:tgtEl>
                                              <p:spTgt spid="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250"/>
                                            <p:tgtEl>
                                              <p:spTgt spid="20"/>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p:bldP spid="2"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3 -3.95062E-6 L -0.0033 0.90957 " pathEditMode="relative" rAng="0" ptsTypes="AA">
                                          <p:cBhvr>
                                            <p:cTn id="6" dur="500" fill="hold"/>
                                            <p:tgtEl>
                                              <p:spTgt spid="19"/>
                                            </p:tgtEl>
                                            <p:attrNameLst>
                                              <p:attrName>ppt_x</p:attrName>
                                              <p:attrName>ppt_y</p:attrName>
                                            </p:attrNameLst>
                                          </p:cBhvr>
                                          <p:rCtr x="0" y="45463"/>
                                        </p:animMotion>
                                      </p:childTnLst>
                                    </p:cTn>
                                  </p:par>
                                  <p:par>
                                    <p:cTn id="7" presetID="42" presetClass="path" presetSubtype="0" accel="50000" decel="50000" fill="hold" nodeType="withEffect">
                                      <p:stCondLst>
                                        <p:cond delay="0"/>
                                      </p:stCondLst>
                                      <p:childTnLst>
                                        <p:animMotion origin="layout" path="M 1.38889E-6 0 L 0.46285 0.00111 " pathEditMode="relative" rAng="0" ptsTypes="AA">
                                          <p:cBhvr>
                                            <p:cTn id="8" dur="500" fill="hold"/>
                                            <p:tgtEl>
                                              <p:spTgt spid="18"/>
                                            </p:tgtEl>
                                            <p:attrNameLst>
                                              <p:attrName>ppt_x</p:attrName>
                                              <p:attrName>ppt_y</p:attrName>
                                            </p:attrNameLst>
                                          </p:cBhvr>
                                          <p:rCtr x="23142" y="56"/>
                                        </p:animMotion>
                                      </p:childTnLst>
                                    </p:cTn>
                                  </p:par>
                                  <p:par>
                                    <p:cTn id="9" presetID="10" presetClass="exit" presetSubtype="0" fill="hold" nodeType="with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fill="hold" grpId="0" nodeType="afterEffect">
                                      <p:stCondLst>
                                        <p:cond delay="0"/>
                                      </p:stCondLst>
                                      <p:childTnLst>
                                        <p:animMotion origin="layout" path="M 3.61111E-6 2.22222E-6 L 0.43698 0.00389 " pathEditMode="relative" rAng="0" ptsTypes="AA">
                                          <p:cBhvr>
                                            <p:cTn id="17" dur="500" fill="hold"/>
                                            <p:tgtEl>
                                              <p:spTgt spid="9"/>
                                            </p:tgtEl>
                                            <p:attrNameLst>
                                              <p:attrName>ppt_x</p:attrName>
                                              <p:attrName>ppt_y</p:attrName>
                                            </p:attrNameLst>
                                          </p:cBhvr>
                                          <p:rCtr x="21840" y="194"/>
                                        </p:animMotion>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250"/>
                                            <p:tgtEl>
                                              <p:spTgt spid="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250"/>
                                            <p:tgtEl>
                                              <p:spTgt spid="20"/>
                                            </p:tgtEl>
                                          </p:cBhvr>
                                        </p:animEffect>
                                      </p:childTnLst>
                                    </p:cTn>
                                  </p:par>
                                </p:childTnLst>
                              </p:cTn>
                            </p:par>
                            <p:par>
                              <p:cTn id="25" fill="hold">
                                <p:stCondLst>
                                  <p:cond delay="1250"/>
                                </p:stCondLst>
                                <p:childTnLst>
                                  <p:par>
                                    <p:cTn id="26" presetID="22" presetClass="entr" presetSubtype="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p:bldP spid="2" grpId="0"/>
          <p:bldP spid="1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07504" y="341542"/>
            <a:ext cx="3744416" cy="574024"/>
            <a:chOff x="2843808" y="466281"/>
            <a:chExt cx="3744416" cy="447003"/>
          </a:xfrm>
        </p:grpSpPr>
        <p:sp>
          <p:nvSpPr>
            <p:cNvPr id="22"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23" name="矩形 22"/>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sp>
        <p:nvSpPr>
          <p:cNvPr id="11" name="圆角矩形 10"/>
          <p:cNvSpPr/>
          <p:nvPr/>
        </p:nvSpPr>
        <p:spPr>
          <a:xfrm>
            <a:off x="683568" y="3465063"/>
            <a:ext cx="7920880" cy="1266927"/>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84490"/>
            <a:ext cx="37433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601216" y="1107714"/>
            <a:ext cx="4546848" cy="1900926"/>
          </a:xfrm>
        </p:spPr>
        <p:txBody>
          <a:bodyPr>
            <a:noAutofit/>
          </a:bodyPr>
          <a:lstStyle/>
          <a:p>
            <a:pPr marL="0" indent="0">
              <a:lnSpc>
                <a:spcPct val="140000"/>
              </a:lnSpc>
              <a:buNone/>
            </a:pPr>
            <a:r>
              <a:rPr lang="zh-CN" altLang="en-US" sz="2000" dirty="0"/>
              <a:t>移动互联网是互联网与移动通信各自独立发展后互相融合的新兴市场，目前呈现出互联网产品移动化强于移动产品互联网化的趋势</a:t>
            </a:r>
            <a:r>
              <a:rPr lang="zh-CN" altLang="en-US" sz="2000" dirty="0" smtClean="0"/>
              <a:t>。</a:t>
            </a:r>
            <a:endParaRPr lang="en-US" altLang="zh-CN" sz="2000" dirty="0" smtClean="0"/>
          </a:p>
          <a:p>
            <a:pPr>
              <a:lnSpc>
                <a:spcPct val="140000"/>
              </a:lnSpc>
              <a:buFont typeface="Wingdings" pitchFamily="2" charset="2"/>
              <a:buChar char="ü"/>
            </a:pPr>
            <a:endParaRPr lang="zh-CN" altLang="en-US" sz="2000" dirty="0"/>
          </a:p>
        </p:txBody>
      </p:sp>
      <p:sp>
        <p:nvSpPr>
          <p:cNvPr id="4" name="矩形 3"/>
          <p:cNvSpPr/>
          <p:nvPr/>
        </p:nvSpPr>
        <p:spPr>
          <a:xfrm>
            <a:off x="611560" y="298852"/>
            <a:ext cx="2646878" cy="461665"/>
          </a:xfrm>
          <a:prstGeom prst="rect">
            <a:avLst/>
          </a:prstGeom>
        </p:spPr>
        <p:txBody>
          <a:bodyPr wrap="none">
            <a:spAutoFit/>
          </a:bodyPr>
          <a:lstStyle/>
          <a:p>
            <a:r>
              <a:rPr lang="zh-CN" altLang="en-US" sz="2400" dirty="0">
                <a:solidFill>
                  <a:schemeClr val="bg1"/>
                </a:solidFill>
                <a:latin typeface="黑体" pitchFamily="49" charset="-122"/>
                <a:ea typeface="黑体" pitchFamily="49" charset="-122"/>
              </a:rPr>
              <a:t>移动</a:t>
            </a:r>
            <a:r>
              <a:rPr lang="zh-CN" altLang="en-US" sz="2400" dirty="0" smtClean="0">
                <a:solidFill>
                  <a:schemeClr val="bg1"/>
                </a:solidFill>
                <a:latin typeface="黑体" pitchFamily="49" charset="-122"/>
                <a:ea typeface="黑体" pitchFamily="49" charset="-122"/>
              </a:rPr>
              <a:t>互联网的概念</a:t>
            </a:r>
            <a:endParaRPr lang="zh-CN" altLang="en-US" sz="2400" dirty="0">
              <a:solidFill>
                <a:schemeClr val="bg1"/>
              </a:solidFill>
              <a:latin typeface="黑体" pitchFamily="49" charset="-122"/>
              <a:ea typeface="黑体" pitchFamily="49" charset="-122"/>
            </a:endParaRPr>
          </a:p>
        </p:txBody>
      </p:sp>
      <p:sp>
        <p:nvSpPr>
          <p:cNvPr id="7" name="矩形 6"/>
          <p:cNvSpPr/>
          <p:nvPr/>
        </p:nvSpPr>
        <p:spPr>
          <a:xfrm>
            <a:off x="3744416" y="3644319"/>
            <a:ext cx="4572000" cy="1015663"/>
          </a:xfrm>
          <a:prstGeom prst="rect">
            <a:avLst/>
          </a:prstGeom>
        </p:spPr>
        <p:txBody>
          <a:bodyPr>
            <a:spAutoFit/>
          </a:bodyPr>
          <a:lstStyle/>
          <a:p>
            <a:pPr marL="342900" lvl="0" indent="-342900">
              <a:lnSpc>
                <a:spcPct val="140000"/>
              </a:lnSpc>
              <a:spcBef>
                <a:spcPct val="20000"/>
              </a:spcBef>
              <a:buFont typeface="Wingdings" pitchFamily="2" charset="2"/>
              <a:buChar char="ü"/>
            </a:pPr>
            <a:r>
              <a:rPr lang="zh-CN" altLang="en-US" sz="2000" dirty="0">
                <a:solidFill>
                  <a:prstClr val="black"/>
                </a:solidFill>
                <a:latin typeface="黑体" pitchFamily="49" charset="-122"/>
                <a:ea typeface="黑体" pitchFamily="49" charset="-122"/>
              </a:rPr>
              <a:t>终端和网络的局限性</a:t>
            </a:r>
            <a:endParaRPr lang="en-US" altLang="zh-CN" sz="2000" dirty="0">
              <a:solidFill>
                <a:prstClr val="black"/>
              </a:solidFill>
              <a:latin typeface="黑体" pitchFamily="49" charset="-122"/>
              <a:ea typeface="黑体" pitchFamily="49" charset="-122"/>
            </a:endParaRPr>
          </a:p>
          <a:p>
            <a:pPr marL="342900" lvl="0" indent="-342900">
              <a:lnSpc>
                <a:spcPct val="140000"/>
              </a:lnSpc>
              <a:spcBef>
                <a:spcPct val="20000"/>
              </a:spcBef>
              <a:buFont typeface="Wingdings" pitchFamily="2" charset="2"/>
              <a:buChar char="ü"/>
            </a:pPr>
            <a:r>
              <a:rPr lang="zh-CN" altLang="en-US" sz="2000" dirty="0">
                <a:solidFill>
                  <a:prstClr val="black"/>
                </a:solidFill>
                <a:latin typeface="黑体" pitchFamily="49" charset="-122"/>
                <a:ea typeface="黑体" pitchFamily="49" charset="-122"/>
              </a:rPr>
              <a:t>业务与终端、网络的强关联性</a:t>
            </a:r>
          </a:p>
        </p:txBody>
      </p:sp>
      <p:sp>
        <p:nvSpPr>
          <p:cNvPr id="9" name="矩形 8"/>
          <p:cNvSpPr/>
          <p:nvPr/>
        </p:nvSpPr>
        <p:spPr>
          <a:xfrm>
            <a:off x="758622" y="3644319"/>
            <a:ext cx="4572000" cy="1015663"/>
          </a:xfrm>
          <a:prstGeom prst="rect">
            <a:avLst/>
          </a:prstGeom>
        </p:spPr>
        <p:txBody>
          <a:bodyPr>
            <a:spAutoFit/>
          </a:bodyPr>
          <a:lstStyle/>
          <a:p>
            <a:pPr marL="342900" lvl="0" indent="-342900">
              <a:lnSpc>
                <a:spcPct val="140000"/>
              </a:lnSpc>
              <a:spcBef>
                <a:spcPct val="20000"/>
              </a:spcBef>
              <a:buFont typeface="Wingdings" pitchFamily="2" charset="2"/>
              <a:buChar char="ü"/>
            </a:pPr>
            <a:r>
              <a:rPr lang="zh-CN" altLang="en-US" sz="2000" dirty="0" smtClean="0">
                <a:solidFill>
                  <a:prstClr val="black"/>
                </a:solidFill>
                <a:latin typeface="黑体" pitchFamily="49" charset="-122"/>
                <a:ea typeface="黑体" pitchFamily="49" charset="-122"/>
              </a:rPr>
              <a:t>终端</a:t>
            </a:r>
            <a:r>
              <a:rPr lang="zh-CN" altLang="en-US" sz="2000" dirty="0">
                <a:solidFill>
                  <a:prstClr val="black"/>
                </a:solidFill>
                <a:latin typeface="黑体" pitchFamily="49" charset="-122"/>
                <a:ea typeface="黑体" pitchFamily="49" charset="-122"/>
              </a:rPr>
              <a:t>移动性</a:t>
            </a:r>
            <a:endParaRPr lang="en-US" altLang="zh-CN" sz="2000" dirty="0">
              <a:solidFill>
                <a:prstClr val="black"/>
              </a:solidFill>
              <a:latin typeface="黑体" pitchFamily="49" charset="-122"/>
              <a:ea typeface="黑体" pitchFamily="49" charset="-122"/>
            </a:endParaRPr>
          </a:p>
          <a:p>
            <a:pPr marL="342900" lvl="0" indent="-342900">
              <a:lnSpc>
                <a:spcPct val="140000"/>
              </a:lnSpc>
              <a:spcBef>
                <a:spcPct val="20000"/>
              </a:spcBef>
              <a:buFont typeface="Wingdings" pitchFamily="2" charset="2"/>
              <a:buChar char="ü"/>
            </a:pPr>
            <a:r>
              <a:rPr lang="zh-CN" altLang="en-US" sz="2000" dirty="0">
                <a:solidFill>
                  <a:prstClr val="black"/>
                </a:solidFill>
                <a:latin typeface="黑体" pitchFamily="49" charset="-122"/>
                <a:ea typeface="黑体" pitchFamily="49" charset="-122"/>
              </a:rPr>
              <a:t>业务使用的私密性</a:t>
            </a:r>
            <a:endParaRPr lang="en-US" altLang="zh-CN" sz="2000" dirty="0">
              <a:solidFill>
                <a:prstClr val="black"/>
              </a:solidFill>
              <a:latin typeface="黑体" pitchFamily="49" charset="-122"/>
              <a:ea typeface="黑体" pitchFamily="49" charset="-122"/>
            </a:endParaRPr>
          </a:p>
        </p:txBody>
      </p:sp>
      <p:sp>
        <p:nvSpPr>
          <p:cNvPr id="10" name="矩形 9"/>
          <p:cNvSpPr/>
          <p:nvPr/>
        </p:nvSpPr>
        <p:spPr>
          <a:xfrm>
            <a:off x="818220" y="3182004"/>
            <a:ext cx="2031325" cy="422103"/>
          </a:xfrm>
          <a:prstGeom prst="rect">
            <a:avLst/>
          </a:prstGeom>
          <a:solidFill>
            <a:schemeClr val="bg1"/>
          </a:solidFill>
        </p:spPr>
        <p:txBody>
          <a:bodyPr wrap="none">
            <a:spAutoFit/>
          </a:bodyPr>
          <a:lstStyle/>
          <a:p>
            <a:pPr lvl="0">
              <a:lnSpc>
                <a:spcPct val="140000"/>
              </a:lnSpc>
              <a:spcBef>
                <a:spcPct val="20000"/>
              </a:spcBef>
            </a:pPr>
            <a:r>
              <a:rPr lang="zh-CN" altLang="en-US" dirty="0">
                <a:solidFill>
                  <a:prstClr val="black"/>
                </a:solidFill>
                <a:latin typeface="黑体" pitchFamily="49" charset="-122"/>
                <a:ea typeface="黑体" pitchFamily="49" charset="-122"/>
              </a:rPr>
              <a:t>移动互联网的特点</a:t>
            </a:r>
            <a:endParaRPr lang="en-US" altLang="zh-CN" dirty="0">
              <a:solidFill>
                <a:prstClr val="black"/>
              </a:solidFill>
              <a:latin typeface="黑体" pitchFamily="49" charset="-122"/>
              <a:ea typeface="黑体" pitchFamily="49" charset="-122"/>
            </a:endParaRPr>
          </a:p>
        </p:txBody>
      </p:sp>
    </p:spTree>
    <p:extLst>
      <p:ext uri="{BB962C8B-B14F-4D97-AF65-F5344CB8AC3E}">
        <p14:creationId xmlns:p14="http://schemas.microsoft.com/office/powerpoint/2010/main" val="38373940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8" y="544155"/>
            <a:ext cx="8964488" cy="45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107504" y="341542"/>
            <a:ext cx="3744416" cy="574024"/>
            <a:chOff x="2843808" y="466281"/>
            <a:chExt cx="3744416" cy="447003"/>
          </a:xfrm>
        </p:grpSpPr>
        <p:sp>
          <p:nvSpPr>
            <p:cNvPr id="8"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9" name="矩形 8"/>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sp>
        <p:nvSpPr>
          <p:cNvPr id="4" name="矩形 3"/>
          <p:cNvSpPr/>
          <p:nvPr/>
        </p:nvSpPr>
        <p:spPr>
          <a:xfrm>
            <a:off x="611560" y="298852"/>
            <a:ext cx="2646878" cy="461665"/>
          </a:xfrm>
          <a:prstGeom prst="rect">
            <a:avLst/>
          </a:prstGeom>
        </p:spPr>
        <p:txBody>
          <a:bodyPr wrap="none">
            <a:spAutoFit/>
          </a:bodyPr>
          <a:lstStyle/>
          <a:p>
            <a:r>
              <a:rPr lang="zh-CN" altLang="en-US" sz="2400" dirty="0">
                <a:solidFill>
                  <a:schemeClr val="bg1"/>
                </a:solidFill>
                <a:latin typeface="黑体" pitchFamily="49" charset="-122"/>
                <a:ea typeface="黑体" pitchFamily="49" charset="-122"/>
              </a:rPr>
              <a:t>移动</a:t>
            </a:r>
            <a:r>
              <a:rPr lang="zh-CN" altLang="en-US" sz="2400" dirty="0" smtClean="0">
                <a:solidFill>
                  <a:schemeClr val="bg1"/>
                </a:solidFill>
                <a:latin typeface="黑体" pitchFamily="49" charset="-122"/>
                <a:ea typeface="黑体" pitchFamily="49" charset="-122"/>
              </a:rPr>
              <a:t>互联网的发展</a:t>
            </a:r>
            <a:endParaRPr lang="zh-CN" altLang="en-US" sz="2400" dirty="0">
              <a:solidFill>
                <a:schemeClr val="bg1"/>
              </a:solidFill>
              <a:latin typeface="黑体" pitchFamily="49" charset="-122"/>
              <a:ea typeface="黑体" pitchFamily="49" charset="-122"/>
            </a:endParaRPr>
          </a:p>
        </p:txBody>
      </p:sp>
      <p:sp>
        <p:nvSpPr>
          <p:cNvPr id="5" name="矩形 4"/>
          <p:cNvSpPr/>
          <p:nvPr/>
        </p:nvSpPr>
        <p:spPr>
          <a:xfrm>
            <a:off x="4466014" y="391185"/>
            <a:ext cx="4570482" cy="369332"/>
          </a:xfrm>
          <a:prstGeom prst="rect">
            <a:avLst/>
          </a:prstGeom>
          <a:noFill/>
        </p:spPr>
        <p:txBody>
          <a:bodyPr wrap="none">
            <a:spAutoFit/>
          </a:bodyPr>
          <a:lstStyle/>
          <a:p>
            <a:pPr>
              <a:defRPr/>
            </a:pPr>
            <a:r>
              <a:rPr lang="zh-CN" altLang="en-US" b="1" dirty="0">
                <a:latin typeface="黑体" pitchFamily="49" charset="-122"/>
                <a:ea typeface="黑体" pitchFamily="49" charset="-122"/>
              </a:rPr>
              <a:t>移动互联网其实是移动增值产业的“重生”</a:t>
            </a:r>
          </a:p>
        </p:txBody>
      </p:sp>
    </p:spTree>
    <p:extLst>
      <p:ext uri="{BB962C8B-B14F-4D97-AF65-F5344CB8AC3E}">
        <p14:creationId xmlns:p14="http://schemas.microsoft.com/office/powerpoint/2010/main" val="192433282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976"/>
          <a:stretch/>
        </p:blipFill>
        <p:spPr bwMode="auto">
          <a:xfrm>
            <a:off x="251520" y="760517"/>
            <a:ext cx="8726316" cy="408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107504" y="341542"/>
            <a:ext cx="4968552" cy="574024"/>
            <a:chOff x="2843808" y="466281"/>
            <a:chExt cx="3744416" cy="447003"/>
          </a:xfrm>
        </p:grpSpPr>
        <p:sp>
          <p:nvSpPr>
            <p:cNvPr id="5" name="Rectangle 8"/>
            <p:cNvSpPr>
              <a:spLocks noChangeArrowheads="1"/>
            </p:cNvSpPr>
            <p:nvPr/>
          </p:nvSpPr>
          <p:spPr bwMode="auto">
            <a:xfrm>
              <a:off x="2959920" y="641842"/>
              <a:ext cx="3528392" cy="271442"/>
            </a:xfrm>
            <a:custGeom>
              <a:avLst/>
              <a:gdLst>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 name="connsiteX0" fmla="*/ 0 w 3093568"/>
                <a:gd name="connsiteY0" fmla="*/ 0 h 271442"/>
                <a:gd name="connsiteX1" fmla="*/ 3093568 w 3093568"/>
                <a:gd name="connsiteY1" fmla="*/ 0 h 271442"/>
                <a:gd name="connsiteX2" fmla="*/ 3093568 w 3093568"/>
                <a:gd name="connsiteY2" fmla="*/ 271442 h 271442"/>
                <a:gd name="connsiteX3" fmla="*/ 0 w 3093568"/>
                <a:gd name="connsiteY3" fmla="*/ 271442 h 271442"/>
                <a:gd name="connsiteX4" fmla="*/ 0 w 3093568"/>
                <a:gd name="connsiteY4" fmla="*/ 0 h 27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68" h="271442">
                  <a:moveTo>
                    <a:pt x="0" y="0"/>
                  </a:moveTo>
                  <a:lnTo>
                    <a:pt x="3093568" y="0"/>
                  </a:lnTo>
                  <a:lnTo>
                    <a:pt x="3093568" y="271442"/>
                  </a:lnTo>
                  <a:cubicBezTo>
                    <a:pt x="1777407" y="81360"/>
                    <a:pt x="1788744" y="3494"/>
                    <a:pt x="0" y="271442"/>
                  </a:cubicBezTo>
                  <a:lnTo>
                    <a:pt x="0" y="0"/>
                  </a:lnTo>
                  <a:close/>
                </a:path>
              </a:pathLst>
            </a:custGeom>
            <a:solidFill>
              <a:srgbClr val="DDDDDD">
                <a:alpha val="80000"/>
              </a:srgbClr>
            </a:solidFill>
            <a:ln>
              <a:noFill/>
            </a:ln>
            <a:effectLst/>
          </p:spPr>
          <p:txBody>
            <a:bodyPr wrap="none" anchor="ctr"/>
            <a:lstStyle/>
            <a:p>
              <a:endParaRPr lang="zh-CN" altLang="en-US">
                <a:solidFill>
                  <a:prstClr val="black"/>
                </a:solidFill>
              </a:endParaRPr>
            </a:p>
          </p:txBody>
        </p:sp>
        <p:sp>
          <p:nvSpPr>
            <p:cNvPr id="6" name="矩形 5"/>
            <p:cNvSpPr/>
            <p:nvPr/>
          </p:nvSpPr>
          <p:spPr>
            <a:xfrm>
              <a:off x="2843808" y="466281"/>
              <a:ext cx="3744416" cy="338553"/>
            </a:xfrm>
            <a:prstGeom prst="rect">
              <a:avLst/>
            </a:prstGeom>
            <a:solidFill>
              <a:srgbClr val="0070C0"/>
            </a:solidFill>
            <a:ln w="12700">
              <a:noFill/>
            </a:ln>
            <a:effectLst/>
          </p:spPr>
          <p:txBody>
            <a:bodyPr wrap="square" rtlCol="0" anchor="ctr">
              <a:spAutoFit/>
            </a:bodyPr>
            <a:lstStyle/>
            <a:p>
              <a:pPr algn="ctr"/>
              <a:endParaRPr lang="zh-CN" altLang="en-US" sz="1600" dirty="0">
                <a:solidFill>
                  <a:prstClr val="white"/>
                </a:solidFill>
                <a:latin typeface="微软雅黑" pitchFamily="34" charset="-122"/>
                <a:cs typeface="Lao UI" pitchFamily="34" charset="0"/>
              </a:endParaRPr>
            </a:p>
          </p:txBody>
        </p:sp>
      </p:grpSp>
      <p:sp>
        <p:nvSpPr>
          <p:cNvPr id="3" name="矩形 2"/>
          <p:cNvSpPr/>
          <p:nvPr/>
        </p:nvSpPr>
        <p:spPr>
          <a:xfrm>
            <a:off x="611560" y="298852"/>
            <a:ext cx="4185761" cy="461665"/>
          </a:xfrm>
          <a:prstGeom prst="rect">
            <a:avLst/>
          </a:prstGeom>
        </p:spPr>
        <p:txBody>
          <a:bodyPr wrap="none">
            <a:spAutoFit/>
          </a:bodyPr>
          <a:lstStyle/>
          <a:p>
            <a:r>
              <a:rPr lang="zh-CN" altLang="en-US" sz="2400" dirty="0">
                <a:solidFill>
                  <a:schemeClr val="bg1"/>
                </a:solidFill>
                <a:latin typeface="黑体" pitchFamily="49" charset="-122"/>
                <a:ea typeface="黑体" pitchFamily="49" charset="-122"/>
              </a:rPr>
              <a:t>移动</a:t>
            </a:r>
            <a:r>
              <a:rPr lang="zh-CN" altLang="en-US" sz="2400" dirty="0" smtClean="0">
                <a:solidFill>
                  <a:schemeClr val="bg1"/>
                </a:solidFill>
                <a:latin typeface="黑体" pitchFamily="49" charset="-122"/>
                <a:ea typeface="黑体" pitchFamily="49" charset="-122"/>
              </a:rPr>
              <a:t>互联网产品模式的三要素</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357214591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TotalTime>
  <Words>1984</Words>
  <Application>Microsoft Office PowerPoint</Application>
  <PresentationFormat>全屏显示(16:9)</PresentationFormat>
  <Paragraphs>200</Paragraphs>
  <Slides>33</Slides>
  <Notes>21</Notes>
  <HiddenSlides>0</HiddenSlides>
  <MMClips>0</MMClips>
  <ScaleCrop>false</ScaleCrop>
  <HeadingPairs>
    <vt:vector size="4" baseType="variant">
      <vt:variant>
        <vt:lpstr>主题</vt:lpstr>
      </vt:variant>
      <vt:variant>
        <vt:i4>2</vt:i4>
      </vt:variant>
      <vt:variant>
        <vt:lpstr>幻灯片标题</vt:lpstr>
      </vt:variant>
      <vt:variant>
        <vt:i4>33</vt:i4>
      </vt:variant>
    </vt:vector>
  </HeadingPairs>
  <TitlesOfParts>
    <vt:vector size="35" baseType="lpstr">
      <vt:lpstr>Office 主题​​</vt:lpstr>
      <vt:lpstr>Office 主题</vt:lpstr>
      <vt:lpstr>PowerPoint 演示文稿</vt:lpstr>
      <vt:lpstr>7年，世界如何改变</vt:lpstr>
      <vt:lpstr>他们，如是说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腾讯拿到贵宾舱船票，移动商业化初见成效</vt:lpstr>
      <vt:lpstr>PowerPoint 演示文稿</vt:lpstr>
      <vt:lpstr>PowerPoint 演示文稿</vt:lpstr>
      <vt:lpstr>PowerPoint 演示文稿</vt:lpstr>
      <vt:lpstr>PowerPoint 演示文稿</vt:lpstr>
      <vt:lpstr>百度拿到移动互联网船票，商业化领先一步</vt:lpstr>
      <vt:lpstr>PowerPoint 演示文稿</vt:lpstr>
      <vt:lpstr>PowerPoint 演示文稿</vt:lpstr>
      <vt:lpstr>PowerPoint 演示文稿</vt:lpstr>
      <vt:lpstr>阿里移动互联网战略是支撑</vt:lpstr>
      <vt:lpstr>PowerPoint 演示文稿</vt:lpstr>
      <vt:lpstr>PowerPoint 演示文稿</vt:lpstr>
      <vt:lpstr>总 结</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ts</dc:creator>
  <cp:lastModifiedBy>ts</cp:lastModifiedBy>
  <cp:revision>77</cp:revision>
  <dcterms:created xsi:type="dcterms:W3CDTF">2013-11-20T06:24:52Z</dcterms:created>
  <dcterms:modified xsi:type="dcterms:W3CDTF">2013-11-21T06:21:21Z</dcterms:modified>
</cp:coreProperties>
</file>